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6.xml" ContentType="application/vnd.openxmlformats-officedocument.presentationml.tags+xml"/>
  <Override PartName="/ppt/notesSlides/notesSlide11.xml" ContentType="application/vnd.openxmlformats-officedocument.presentationml.notesSlide+xml"/>
  <Override PartName="/ppt/tags/tag7.xml" ContentType="application/vnd.openxmlformats-officedocument.presentationml.tags+xml"/>
  <Override PartName="/ppt/notesSlides/notesSlide12.xml" ContentType="application/vnd.openxmlformats-officedocument.presentationml.notesSlide+xml"/>
  <Override PartName="/ppt/tags/tag8.xml" ContentType="application/vnd.openxmlformats-officedocument.presentationml.tags+xml"/>
  <Override PartName="/ppt/notesSlides/notesSlide13.xml" ContentType="application/vnd.openxmlformats-officedocument.presentationml.notesSlide+xml"/>
  <Override PartName="/ppt/tags/tag9.xml" ContentType="application/vnd.openxmlformats-officedocument.presentationml.tags+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101" r:id="rId2"/>
  </p:sldMasterIdLst>
  <p:notesMasterIdLst>
    <p:notesMasterId r:id="rId32"/>
  </p:notesMasterIdLst>
  <p:handoutMasterIdLst>
    <p:handoutMasterId r:id="rId33"/>
  </p:handoutMasterIdLst>
  <p:sldIdLst>
    <p:sldId id="557" r:id="rId3"/>
    <p:sldId id="558" r:id="rId4"/>
    <p:sldId id="451" r:id="rId5"/>
    <p:sldId id="553" r:id="rId6"/>
    <p:sldId id="464" r:id="rId7"/>
    <p:sldId id="465" r:id="rId8"/>
    <p:sldId id="507" r:id="rId9"/>
    <p:sldId id="508" r:id="rId10"/>
    <p:sldId id="554" r:id="rId11"/>
    <p:sldId id="555" r:id="rId12"/>
    <p:sldId id="556" r:id="rId13"/>
    <p:sldId id="552" r:id="rId14"/>
    <p:sldId id="510" r:id="rId15"/>
    <p:sldId id="511" r:id="rId16"/>
    <p:sldId id="512" r:id="rId17"/>
    <p:sldId id="536" r:id="rId18"/>
    <p:sldId id="537" r:id="rId19"/>
    <p:sldId id="538" r:id="rId20"/>
    <p:sldId id="539" r:id="rId21"/>
    <p:sldId id="540" r:id="rId22"/>
    <p:sldId id="541" r:id="rId23"/>
    <p:sldId id="543" r:id="rId24"/>
    <p:sldId id="544" r:id="rId25"/>
    <p:sldId id="545" r:id="rId26"/>
    <p:sldId id="546" r:id="rId27"/>
    <p:sldId id="548" r:id="rId28"/>
    <p:sldId id="549" r:id="rId29"/>
    <p:sldId id="550" r:id="rId30"/>
    <p:sldId id="551" r:id="rId31"/>
  </p:sldIdLst>
  <p:sldSz cx="9144000" cy="6858000" type="screen4x3"/>
  <p:notesSz cx="6797675" cy="9872663"/>
  <p:defaultTextStyle>
    <a:defPPr>
      <a:defRPr lang="it-IT"/>
    </a:defPPr>
    <a:lvl1pPr algn="l" rtl="0" fontAlgn="base">
      <a:spcBef>
        <a:spcPct val="20000"/>
      </a:spcBef>
      <a:spcAft>
        <a:spcPct val="0"/>
      </a:spcAft>
      <a:buClr>
        <a:srgbClr val="E2001A"/>
      </a:buClr>
      <a:buFont typeface="Webdings" pitchFamily="18" charset="2"/>
      <a:defRPr sz="1300" b="1" kern="1200">
        <a:solidFill>
          <a:schemeClr val="tx1"/>
        </a:solidFill>
        <a:latin typeface="Arial" charset="0"/>
        <a:ea typeface="Osaka" pitchFamily="1" charset="-128"/>
        <a:cs typeface="+mn-cs"/>
      </a:defRPr>
    </a:lvl1pPr>
    <a:lvl2pPr marL="457200" algn="l" rtl="0" fontAlgn="base">
      <a:spcBef>
        <a:spcPct val="20000"/>
      </a:spcBef>
      <a:spcAft>
        <a:spcPct val="0"/>
      </a:spcAft>
      <a:buClr>
        <a:srgbClr val="E2001A"/>
      </a:buClr>
      <a:buFont typeface="Webdings" pitchFamily="18" charset="2"/>
      <a:defRPr sz="1300" b="1" kern="1200">
        <a:solidFill>
          <a:schemeClr val="tx1"/>
        </a:solidFill>
        <a:latin typeface="Arial" charset="0"/>
        <a:ea typeface="Osaka" pitchFamily="1" charset="-128"/>
        <a:cs typeface="+mn-cs"/>
      </a:defRPr>
    </a:lvl2pPr>
    <a:lvl3pPr marL="914400" algn="l" rtl="0" fontAlgn="base">
      <a:spcBef>
        <a:spcPct val="20000"/>
      </a:spcBef>
      <a:spcAft>
        <a:spcPct val="0"/>
      </a:spcAft>
      <a:buClr>
        <a:srgbClr val="E2001A"/>
      </a:buClr>
      <a:buFont typeface="Webdings" pitchFamily="18" charset="2"/>
      <a:defRPr sz="1300" b="1" kern="1200">
        <a:solidFill>
          <a:schemeClr val="tx1"/>
        </a:solidFill>
        <a:latin typeface="Arial" charset="0"/>
        <a:ea typeface="Osaka" pitchFamily="1" charset="-128"/>
        <a:cs typeface="+mn-cs"/>
      </a:defRPr>
    </a:lvl3pPr>
    <a:lvl4pPr marL="1371600" algn="l" rtl="0" fontAlgn="base">
      <a:spcBef>
        <a:spcPct val="20000"/>
      </a:spcBef>
      <a:spcAft>
        <a:spcPct val="0"/>
      </a:spcAft>
      <a:buClr>
        <a:srgbClr val="E2001A"/>
      </a:buClr>
      <a:buFont typeface="Webdings" pitchFamily="18" charset="2"/>
      <a:defRPr sz="1300" b="1" kern="1200">
        <a:solidFill>
          <a:schemeClr val="tx1"/>
        </a:solidFill>
        <a:latin typeface="Arial" charset="0"/>
        <a:ea typeface="Osaka" pitchFamily="1" charset="-128"/>
        <a:cs typeface="+mn-cs"/>
      </a:defRPr>
    </a:lvl4pPr>
    <a:lvl5pPr marL="1828800" algn="l" rtl="0" fontAlgn="base">
      <a:spcBef>
        <a:spcPct val="20000"/>
      </a:spcBef>
      <a:spcAft>
        <a:spcPct val="0"/>
      </a:spcAft>
      <a:buClr>
        <a:srgbClr val="E2001A"/>
      </a:buClr>
      <a:buFont typeface="Webdings" pitchFamily="18" charset="2"/>
      <a:defRPr sz="1300" b="1" kern="1200">
        <a:solidFill>
          <a:schemeClr val="tx1"/>
        </a:solidFill>
        <a:latin typeface="Arial" charset="0"/>
        <a:ea typeface="Osaka" pitchFamily="1" charset="-128"/>
        <a:cs typeface="+mn-cs"/>
      </a:defRPr>
    </a:lvl5pPr>
    <a:lvl6pPr marL="2286000" algn="l" defTabSz="914400" rtl="0" eaLnBrk="1" latinLnBrk="0" hangingPunct="1">
      <a:defRPr sz="1300" b="1" kern="1200">
        <a:solidFill>
          <a:schemeClr val="tx1"/>
        </a:solidFill>
        <a:latin typeface="Arial" charset="0"/>
        <a:ea typeface="Osaka" pitchFamily="1" charset="-128"/>
        <a:cs typeface="+mn-cs"/>
      </a:defRPr>
    </a:lvl6pPr>
    <a:lvl7pPr marL="2743200" algn="l" defTabSz="914400" rtl="0" eaLnBrk="1" latinLnBrk="0" hangingPunct="1">
      <a:defRPr sz="1300" b="1" kern="1200">
        <a:solidFill>
          <a:schemeClr val="tx1"/>
        </a:solidFill>
        <a:latin typeface="Arial" charset="0"/>
        <a:ea typeface="Osaka" pitchFamily="1" charset="-128"/>
        <a:cs typeface="+mn-cs"/>
      </a:defRPr>
    </a:lvl7pPr>
    <a:lvl8pPr marL="3200400" algn="l" defTabSz="914400" rtl="0" eaLnBrk="1" latinLnBrk="0" hangingPunct="1">
      <a:defRPr sz="1300" b="1" kern="1200">
        <a:solidFill>
          <a:schemeClr val="tx1"/>
        </a:solidFill>
        <a:latin typeface="Arial" charset="0"/>
        <a:ea typeface="Osaka" pitchFamily="1" charset="-128"/>
        <a:cs typeface="+mn-cs"/>
      </a:defRPr>
    </a:lvl8pPr>
    <a:lvl9pPr marL="3657600" algn="l" defTabSz="914400" rtl="0" eaLnBrk="1" latinLnBrk="0" hangingPunct="1">
      <a:defRPr sz="1300" b="1" kern="1200">
        <a:solidFill>
          <a:schemeClr val="tx1"/>
        </a:solidFill>
        <a:latin typeface="Arial" charset="0"/>
        <a:ea typeface="Osaka"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58A"/>
    <a:srgbClr val="E2001A"/>
    <a:srgbClr val="FFC305"/>
    <a:srgbClr val="588824"/>
    <a:srgbClr val="DF00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53" autoAdjust="0"/>
    <p:restoredTop sz="99824" autoAdjust="0"/>
  </p:normalViewPr>
  <p:slideViewPr>
    <p:cSldViewPr snapToObjects="1">
      <p:cViewPr>
        <p:scale>
          <a:sx n="90" d="100"/>
          <a:sy n="90" d="100"/>
        </p:scale>
        <p:origin x="162" y="840"/>
      </p:cViewPr>
      <p:guideLst>
        <p:guide orient="horz" pos="2160"/>
        <p:guide pos="612"/>
      </p:guideLst>
    </p:cSldViewPr>
  </p:slideViewPr>
  <p:outlineViewPr>
    <p:cViewPr>
      <p:scale>
        <a:sx n="33" d="100"/>
        <a:sy n="33" d="100"/>
      </p:scale>
      <p:origin x="0" y="55176"/>
    </p:cViewPr>
  </p:outlineViewPr>
  <p:notesTextViewPr>
    <p:cViewPr>
      <p:scale>
        <a:sx n="100" d="100"/>
        <a:sy n="100" d="100"/>
      </p:scale>
      <p:origin x="0" y="0"/>
    </p:cViewPr>
  </p:notesTextViewPr>
  <p:sorterViewPr>
    <p:cViewPr>
      <p:scale>
        <a:sx n="100" d="100"/>
        <a:sy n="100" d="100"/>
      </p:scale>
      <p:origin x="0" y="14976"/>
    </p:cViewPr>
  </p:sorterViewPr>
  <p:notesViewPr>
    <p:cSldViewPr snapToObjects="1">
      <p:cViewPr varScale="1">
        <p:scale>
          <a:sx n="49" d="100"/>
          <a:sy n="49" d="100"/>
        </p:scale>
        <p:origin x="-1914" y="-102"/>
      </p:cViewPr>
      <p:guideLst>
        <p:guide orient="horz" pos="3110"/>
        <p:guide pos="2142"/>
      </p:guideLst>
    </p:cSldViewPr>
  </p:notes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istrator\Desktop\Relazione%20Fondo%20Dicembre%202012(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dministrator\Desktop\Relazione%20Fondo%20Dicembre%202012(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dministrator\Desktop\Relazione%20Fondo%20Dicembre%202012(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Administrator\Desktop\Relazione%20Fondo%20Dicembre%202012(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dministrator\Desktop\Relazione%20Fondo%20Dicembre%202012(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7727935689661735"/>
          <c:y val="0.12334780369106818"/>
        </c:manualLayout>
      </c:layout>
      <c:overlay val="0"/>
      <c:spPr>
        <a:noFill/>
        <a:ln w="25400">
          <a:noFill/>
        </a:ln>
      </c:spPr>
      <c:txPr>
        <a:bodyPr/>
        <a:lstStyle/>
        <a:p>
          <a:pPr>
            <a:defRPr sz="1000" b="1" i="0" u="none" strike="noStrike" baseline="0">
              <a:solidFill>
                <a:srgbClr val="000000"/>
              </a:solidFill>
              <a:latin typeface="Arial"/>
              <a:ea typeface="Arial"/>
              <a:cs typeface="Arial"/>
            </a:defRPr>
          </a:pPr>
          <a:endParaRPr lang="it-IT"/>
        </a:p>
      </c:txPr>
    </c:title>
    <c:autoTitleDeleted val="0"/>
    <c:plotArea>
      <c:layout>
        <c:manualLayout>
          <c:layoutTarget val="inner"/>
          <c:xMode val="edge"/>
          <c:yMode val="edge"/>
          <c:x val="6.1563646609490583E-2"/>
          <c:y val="0.12334780369106818"/>
          <c:w val="0.87752887441785765"/>
          <c:h val="0.7538198449133795"/>
        </c:manualLayout>
      </c:layout>
      <c:barChart>
        <c:barDir val="col"/>
        <c:grouping val="clustered"/>
        <c:varyColors val="0"/>
        <c:ser>
          <c:idx val="0"/>
          <c:order val="0"/>
          <c:tx>
            <c:strRef>
              <c:f>'5'!$B$7</c:f>
              <c:strCache>
                <c:ptCount val="1"/>
                <c:pt idx="0">
                  <c:v>Domande accolte (n.)</c:v>
                </c:pt>
              </c:strCache>
            </c:strRef>
          </c:tx>
          <c:spPr>
            <a:solidFill>
              <a:srgbClr val="002060"/>
            </a:solidFill>
            <a:ln w="25400">
              <a:noFill/>
            </a:ln>
          </c:spPr>
          <c:invertIfNegative val="0"/>
          <c:dPt>
            <c:idx val="0"/>
            <c:invertIfNegative val="0"/>
            <c:bubble3D val="0"/>
            <c:spPr>
              <a:solidFill>
                <a:srgbClr val="002060"/>
              </a:solidFill>
              <a:ln w="25400">
                <a:noFill/>
              </a:ln>
            </c:spPr>
          </c:dPt>
          <c:dLbls>
            <c:spPr>
              <a:solidFill>
                <a:schemeClr val="bg1"/>
              </a:solidFill>
            </c:spPr>
            <c:txPr>
              <a:bodyPr/>
              <a:lstStyle/>
              <a:p>
                <a:pPr>
                  <a:defRPr sz="900" b="1"/>
                </a:pPr>
                <a:endParaRPr lang="it-IT"/>
              </a:p>
            </c:txPr>
            <c:showLegendKey val="0"/>
            <c:showVal val="1"/>
            <c:showCatName val="0"/>
            <c:showSerName val="0"/>
            <c:showPercent val="0"/>
            <c:showBubbleSize val="0"/>
            <c:showLeaderLines val="0"/>
          </c:dLbls>
          <c:cat>
            <c:numRef>
              <c:f>'5'!$A$8:$A$20</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'5'!$B$8:$B$20</c:f>
              <c:numCache>
                <c:formatCode>#,##0</c:formatCode>
                <c:ptCount val="13"/>
                <c:pt idx="0">
                  <c:v>1213</c:v>
                </c:pt>
                <c:pt idx="1">
                  <c:v>1752</c:v>
                </c:pt>
                <c:pt idx="2">
                  <c:v>2229</c:v>
                </c:pt>
                <c:pt idx="3">
                  <c:v>3893</c:v>
                </c:pt>
                <c:pt idx="4">
                  <c:v>5700</c:v>
                </c:pt>
                <c:pt idx="5">
                  <c:v>6492</c:v>
                </c:pt>
                <c:pt idx="6">
                  <c:v>8592</c:v>
                </c:pt>
                <c:pt idx="7">
                  <c:v>12886</c:v>
                </c:pt>
                <c:pt idx="8">
                  <c:v>13938</c:v>
                </c:pt>
                <c:pt idx="9">
                  <c:v>24598</c:v>
                </c:pt>
                <c:pt idx="10">
                  <c:v>50076</c:v>
                </c:pt>
                <c:pt idx="11">
                  <c:v>55206</c:v>
                </c:pt>
                <c:pt idx="12">
                  <c:v>61408</c:v>
                </c:pt>
              </c:numCache>
            </c:numRef>
          </c:val>
        </c:ser>
        <c:dLbls>
          <c:showLegendKey val="0"/>
          <c:showVal val="0"/>
          <c:showCatName val="0"/>
          <c:showSerName val="0"/>
          <c:showPercent val="0"/>
          <c:showBubbleSize val="0"/>
        </c:dLbls>
        <c:gapWidth val="75"/>
        <c:overlap val="-25"/>
        <c:axId val="92607232"/>
        <c:axId val="92608768"/>
      </c:barChart>
      <c:catAx>
        <c:axId val="92607232"/>
        <c:scaling>
          <c:orientation val="minMax"/>
        </c:scaling>
        <c:delete val="0"/>
        <c:axPos val="b"/>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it-IT"/>
          </a:p>
        </c:txPr>
        <c:crossAx val="92608768"/>
        <c:crosses val="autoZero"/>
        <c:auto val="1"/>
        <c:lblAlgn val="ctr"/>
        <c:lblOffset val="100"/>
        <c:tickLblSkip val="1"/>
        <c:tickMarkSkip val="1"/>
        <c:noMultiLvlLbl val="0"/>
      </c:catAx>
      <c:valAx>
        <c:axId val="92608768"/>
        <c:scaling>
          <c:orientation val="minMax"/>
          <c:max val="70000"/>
          <c:min val="0"/>
        </c:scaling>
        <c:delete val="1"/>
        <c:axPos val="l"/>
        <c:numFmt formatCode="#,##0" sourceLinked="0"/>
        <c:majorTickMark val="none"/>
        <c:minorTickMark val="none"/>
        <c:tickLblPos val="none"/>
        <c:crossAx val="92607232"/>
        <c:crosses val="autoZero"/>
        <c:crossBetween val="between"/>
        <c:majorUnit val="10000"/>
      </c:valAx>
      <c:spPr>
        <a:noFill/>
        <a:ln w="25400">
          <a:noFill/>
        </a:ln>
      </c:spPr>
    </c:plotArea>
    <c:plotVisOnly val="1"/>
    <c:dispBlanksAs val="gap"/>
    <c:showDLblsOverMax val="0"/>
  </c:chart>
  <c:spPr>
    <a:solidFill>
      <a:srgbClr val="FFFFFF"/>
    </a:solidFill>
    <a:ln w="9525">
      <a:noFill/>
    </a:ln>
  </c:spPr>
  <c:txPr>
    <a:bodyPr/>
    <a:lstStyle/>
    <a:p>
      <a:pPr>
        <a:defRPr sz="800" b="0" i="0" u="none" strike="noStrike" baseline="0">
          <a:solidFill>
            <a:srgbClr val="000000"/>
          </a:solidFill>
          <a:latin typeface="Arial"/>
          <a:ea typeface="Arial"/>
          <a:cs typeface="Arial"/>
        </a:defRPr>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1"/>
            </a:pPr>
            <a:r>
              <a:rPr lang="it-IT" sz="1000" b="1" dirty="0"/>
              <a:t>Domande accolte (n.)</a:t>
            </a:r>
          </a:p>
        </c:rich>
      </c:tx>
      <c:layout/>
      <c:overlay val="0"/>
      <c:spPr>
        <a:noFill/>
        <a:ln w="25400">
          <a:noFill/>
        </a:ln>
      </c:spPr>
    </c:title>
    <c:autoTitleDeleted val="0"/>
    <c:plotArea>
      <c:layout/>
      <c:barChart>
        <c:barDir val="col"/>
        <c:grouping val="clustered"/>
        <c:varyColors val="0"/>
        <c:ser>
          <c:idx val="0"/>
          <c:order val="0"/>
          <c:tx>
            <c:strRef>
              <c:f>'22_'!$B$3</c:f>
              <c:strCache>
                <c:ptCount val="1"/>
                <c:pt idx="0">
                  <c:v>2011</c:v>
                </c:pt>
              </c:strCache>
            </c:strRef>
          </c:tx>
          <c:spPr>
            <a:solidFill>
              <a:srgbClr val="00458A"/>
            </a:solidFill>
            <a:ln w="25400">
              <a:noFill/>
            </a:ln>
          </c:spPr>
          <c:invertIfNegative val="0"/>
          <c:dLbls>
            <c:txPr>
              <a:bodyPr/>
              <a:lstStyle/>
              <a:p>
                <a:pPr>
                  <a:defRPr b="1"/>
                </a:pPr>
                <a:endParaRPr lang="it-IT"/>
              </a:p>
            </c:txPr>
            <c:showLegendKey val="0"/>
            <c:showVal val="1"/>
            <c:showCatName val="0"/>
            <c:showSerName val="0"/>
            <c:showPercent val="0"/>
            <c:showBubbleSize val="0"/>
            <c:showLeaderLines val="0"/>
          </c:dLbls>
          <c:cat>
            <c:strRef>
              <c:f>'22_'!$A$4:$A$6</c:f>
              <c:strCache>
                <c:ptCount val="3"/>
                <c:pt idx="0">
                  <c:v>Nord</c:v>
                </c:pt>
                <c:pt idx="1">
                  <c:v>Centro</c:v>
                </c:pt>
                <c:pt idx="2">
                  <c:v>Mezzogiorno</c:v>
                </c:pt>
              </c:strCache>
            </c:strRef>
          </c:cat>
          <c:val>
            <c:numRef>
              <c:f>'22_'!$B$4:$B$6</c:f>
              <c:numCache>
                <c:formatCode>#,##0</c:formatCode>
                <c:ptCount val="3"/>
                <c:pt idx="0">
                  <c:v>25605</c:v>
                </c:pt>
                <c:pt idx="1">
                  <c:v>10454</c:v>
                </c:pt>
                <c:pt idx="2">
                  <c:v>19147</c:v>
                </c:pt>
              </c:numCache>
            </c:numRef>
          </c:val>
        </c:ser>
        <c:ser>
          <c:idx val="1"/>
          <c:order val="1"/>
          <c:tx>
            <c:strRef>
              <c:f>'22_'!$C$3</c:f>
              <c:strCache>
                <c:ptCount val="1"/>
                <c:pt idx="0">
                  <c:v>2012</c:v>
                </c:pt>
              </c:strCache>
            </c:strRef>
          </c:tx>
          <c:spPr>
            <a:solidFill>
              <a:schemeClr val="bg1">
                <a:lumMod val="75000"/>
              </a:schemeClr>
            </a:solidFill>
            <a:ln w="25400">
              <a:noFill/>
            </a:ln>
          </c:spPr>
          <c:invertIfNegative val="0"/>
          <c:dLbls>
            <c:txPr>
              <a:bodyPr/>
              <a:lstStyle/>
              <a:p>
                <a:pPr>
                  <a:defRPr b="1"/>
                </a:pPr>
                <a:endParaRPr lang="it-IT"/>
              </a:p>
            </c:txPr>
            <c:showLegendKey val="0"/>
            <c:showVal val="1"/>
            <c:showCatName val="0"/>
            <c:showSerName val="0"/>
            <c:showPercent val="0"/>
            <c:showBubbleSize val="0"/>
            <c:showLeaderLines val="0"/>
          </c:dLbls>
          <c:cat>
            <c:strRef>
              <c:f>'22_'!$A$4:$A$6</c:f>
              <c:strCache>
                <c:ptCount val="3"/>
                <c:pt idx="0">
                  <c:v>Nord</c:v>
                </c:pt>
                <c:pt idx="1">
                  <c:v>Centro</c:v>
                </c:pt>
                <c:pt idx="2">
                  <c:v>Mezzogiorno</c:v>
                </c:pt>
              </c:strCache>
            </c:strRef>
          </c:cat>
          <c:val>
            <c:numRef>
              <c:f>'22_'!$C$4:$C$6</c:f>
              <c:numCache>
                <c:formatCode>#,##0</c:formatCode>
                <c:ptCount val="3"/>
                <c:pt idx="0">
                  <c:v>29785</c:v>
                </c:pt>
                <c:pt idx="1">
                  <c:v>12479</c:v>
                </c:pt>
                <c:pt idx="2">
                  <c:v>19144</c:v>
                </c:pt>
              </c:numCache>
            </c:numRef>
          </c:val>
        </c:ser>
        <c:dLbls>
          <c:showLegendKey val="0"/>
          <c:showVal val="0"/>
          <c:showCatName val="0"/>
          <c:showSerName val="0"/>
          <c:showPercent val="0"/>
          <c:showBubbleSize val="0"/>
        </c:dLbls>
        <c:gapWidth val="66"/>
        <c:overlap val="-5"/>
        <c:axId val="92871680"/>
        <c:axId val="92877568"/>
      </c:barChart>
      <c:catAx>
        <c:axId val="92871680"/>
        <c:scaling>
          <c:orientation val="minMax"/>
        </c:scaling>
        <c:delete val="0"/>
        <c:axPos val="b"/>
        <c:numFmt formatCode="General" sourceLinked="1"/>
        <c:majorTickMark val="none"/>
        <c:minorTickMark val="none"/>
        <c:tickLblPos val="nextTo"/>
        <c:spPr>
          <a:ln w="3175">
            <a:solidFill>
              <a:srgbClr val="000000"/>
            </a:solidFill>
            <a:prstDash val="solid"/>
          </a:ln>
        </c:spPr>
        <c:txPr>
          <a:bodyPr rot="0" vert="horz"/>
          <a:lstStyle/>
          <a:p>
            <a:pPr>
              <a:defRPr/>
            </a:pPr>
            <a:endParaRPr lang="it-IT"/>
          </a:p>
        </c:txPr>
        <c:crossAx val="92877568"/>
        <c:crosses val="autoZero"/>
        <c:auto val="1"/>
        <c:lblAlgn val="ctr"/>
        <c:lblOffset val="100"/>
        <c:tickLblSkip val="1"/>
        <c:tickMarkSkip val="1"/>
        <c:noMultiLvlLbl val="0"/>
      </c:catAx>
      <c:valAx>
        <c:axId val="92877568"/>
        <c:scaling>
          <c:orientation val="minMax"/>
          <c:max val="30000"/>
          <c:min val="0"/>
        </c:scaling>
        <c:delete val="1"/>
        <c:axPos val="l"/>
        <c:numFmt formatCode="#,##0" sourceLinked="1"/>
        <c:majorTickMark val="none"/>
        <c:minorTickMark val="none"/>
        <c:tickLblPos val="none"/>
        <c:crossAx val="92871680"/>
        <c:crosses val="autoZero"/>
        <c:crossBetween val="between"/>
        <c:majorUnit val="10000"/>
      </c:valAx>
    </c:plotArea>
    <c:legend>
      <c:legendPos val="b"/>
      <c:layout>
        <c:manualLayout>
          <c:xMode val="edge"/>
          <c:yMode val="edge"/>
          <c:x val="0"/>
          <c:y val="0.83656296296295984"/>
          <c:w val="0.19620676005831031"/>
          <c:h val="8.7001819103761174E-2"/>
        </c:manualLayout>
      </c:layout>
      <c:overlay val="0"/>
      <c:spPr>
        <a:solidFill>
          <a:srgbClr val="FFFFFF"/>
        </a:solidFill>
        <a:ln w="25400">
          <a:noFill/>
        </a:ln>
      </c:spPr>
      <c:txPr>
        <a:bodyPr/>
        <a:lstStyle/>
        <a:p>
          <a:pPr>
            <a:defRPr sz="800"/>
          </a:pPr>
          <a:endParaRPr lang="it-IT"/>
        </a:p>
      </c:txPr>
    </c:legend>
    <c:plotVisOnly val="1"/>
    <c:dispBlanksAs val="gap"/>
    <c:showDLblsOverMax val="0"/>
  </c:chart>
  <c:spPr>
    <a:solidFill>
      <a:srgbClr val="FFFFFF"/>
    </a:solidFill>
    <a:ln w="9525">
      <a:noFill/>
    </a:ln>
  </c:spPr>
  <c:txPr>
    <a:bodyPr/>
    <a:lstStyle/>
    <a:p>
      <a:pPr>
        <a:defRPr sz="800" b="0" i="0" u="none" strike="noStrike" baseline="0">
          <a:solidFill>
            <a:srgbClr val="000000"/>
          </a:solidFill>
          <a:latin typeface="Arial" pitchFamily="34" charset="0"/>
          <a:ea typeface="Verdana"/>
          <a:cs typeface="Arial" pitchFamily="34" charset="0"/>
        </a:defRPr>
      </a:pPr>
      <a:endParaRPr lang="it-I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1"/>
            </a:pPr>
            <a:r>
              <a:rPr lang="it-IT" sz="1000" b="1" dirty="0"/>
              <a:t>Finanziamenti accolti (€  mld)</a:t>
            </a:r>
          </a:p>
        </c:rich>
      </c:tx>
      <c:layout/>
      <c:overlay val="0"/>
      <c:spPr>
        <a:noFill/>
        <a:ln w="25400">
          <a:noFill/>
        </a:ln>
      </c:spPr>
    </c:title>
    <c:autoTitleDeleted val="0"/>
    <c:plotArea>
      <c:layout/>
      <c:barChart>
        <c:barDir val="col"/>
        <c:grouping val="clustered"/>
        <c:varyColors val="0"/>
        <c:ser>
          <c:idx val="0"/>
          <c:order val="0"/>
          <c:tx>
            <c:strRef>
              <c:f>'22_b'!$B$11</c:f>
              <c:strCache>
                <c:ptCount val="1"/>
                <c:pt idx="0">
                  <c:v>2011</c:v>
                </c:pt>
              </c:strCache>
            </c:strRef>
          </c:tx>
          <c:spPr>
            <a:solidFill>
              <a:schemeClr val="bg1">
                <a:lumMod val="50000"/>
              </a:schemeClr>
            </a:solidFill>
            <a:ln w="25400">
              <a:noFill/>
            </a:ln>
          </c:spPr>
          <c:invertIfNegative val="0"/>
          <c:dLbls>
            <c:txPr>
              <a:bodyPr/>
              <a:lstStyle/>
              <a:p>
                <a:pPr>
                  <a:defRPr b="1"/>
                </a:pPr>
                <a:endParaRPr lang="it-IT"/>
              </a:p>
            </c:txPr>
            <c:showLegendKey val="0"/>
            <c:showVal val="1"/>
            <c:showCatName val="0"/>
            <c:showSerName val="0"/>
            <c:showPercent val="0"/>
            <c:showBubbleSize val="0"/>
            <c:showLeaderLines val="0"/>
          </c:dLbls>
          <c:cat>
            <c:strRef>
              <c:f>'22_b'!$A$12:$A$14</c:f>
              <c:strCache>
                <c:ptCount val="3"/>
                <c:pt idx="0">
                  <c:v>Nord</c:v>
                </c:pt>
                <c:pt idx="1">
                  <c:v>Centro</c:v>
                </c:pt>
                <c:pt idx="2">
                  <c:v>Mezzogiorno</c:v>
                </c:pt>
              </c:strCache>
            </c:strRef>
          </c:cat>
          <c:val>
            <c:numRef>
              <c:f>'22_b'!$B$12:$B$14</c:f>
              <c:numCache>
                <c:formatCode>#,##0.0</c:formatCode>
                <c:ptCount val="3"/>
                <c:pt idx="0">
                  <c:v>4.510764736989989</c:v>
                </c:pt>
                <c:pt idx="1">
                  <c:v>1.431652496089997</c:v>
                </c:pt>
                <c:pt idx="2">
                  <c:v>2.3955630227699998</c:v>
                </c:pt>
              </c:numCache>
            </c:numRef>
          </c:val>
        </c:ser>
        <c:ser>
          <c:idx val="1"/>
          <c:order val="1"/>
          <c:tx>
            <c:strRef>
              <c:f>'22_b'!$C$11</c:f>
              <c:strCache>
                <c:ptCount val="1"/>
                <c:pt idx="0">
                  <c:v>2012</c:v>
                </c:pt>
              </c:strCache>
            </c:strRef>
          </c:tx>
          <c:spPr>
            <a:solidFill>
              <a:srgbClr val="002060"/>
            </a:solidFill>
            <a:ln w="25400">
              <a:noFill/>
            </a:ln>
          </c:spPr>
          <c:invertIfNegative val="0"/>
          <c:dLbls>
            <c:txPr>
              <a:bodyPr/>
              <a:lstStyle/>
              <a:p>
                <a:pPr>
                  <a:defRPr b="1"/>
                </a:pPr>
                <a:endParaRPr lang="it-IT"/>
              </a:p>
            </c:txPr>
            <c:showLegendKey val="0"/>
            <c:showVal val="1"/>
            <c:showCatName val="0"/>
            <c:showSerName val="0"/>
            <c:showPercent val="0"/>
            <c:showBubbleSize val="0"/>
            <c:showLeaderLines val="0"/>
          </c:dLbls>
          <c:cat>
            <c:strRef>
              <c:f>'22_b'!$A$12:$A$14</c:f>
              <c:strCache>
                <c:ptCount val="3"/>
                <c:pt idx="0">
                  <c:v>Nord</c:v>
                </c:pt>
                <c:pt idx="1">
                  <c:v>Centro</c:v>
                </c:pt>
                <c:pt idx="2">
                  <c:v>Mezzogiorno</c:v>
                </c:pt>
              </c:strCache>
            </c:strRef>
          </c:cat>
          <c:val>
            <c:numRef>
              <c:f>'22_b'!$C$12:$C$14</c:f>
              <c:numCache>
                <c:formatCode>#,##0.0</c:formatCode>
                <c:ptCount val="3"/>
                <c:pt idx="0">
                  <c:v>4.6337951839100118</c:v>
                </c:pt>
                <c:pt idx="1">
                  <c:v>1.46728666488</c:v>
                </c:pt>
                <c:pt idx="2">
                  <c:v>2.0885658542200001</c:v>
                </c:pt>
              </c:numCache>
            </c:numRef>
          </c:val>
        </c:ser>
        <c:dLbls>
          <c:showLegendKey val="0"/>
          <c:showVal val="0"/>
          <c:showCatName val="0"/>
          <c:showSerName val="0"/>
          <c:showPercent val="0"/>
          <c:showBubbleSize val="0"/>
        </c:dLbls>
        <c:gapWidth val="75"/>
        <c:overlap val="-10"/>
        <c:axId val="92907776"/>
        <c:axId val="92921856"/>
      </c:barChart>
      <c:catAx>
        <c:axId val="92907776"/>
        <c:scaling>
          <c:orientation val="minMax"/>
        </c:scaling>
        <c:delete val="0"/>
        <c:axPos val="b"/>
        <c:numFmt formatCode="General" sourceLinked="1"/>
        <c:majorTickMark val="none"/>
        <c:minorTickMark val="none"/>
        <c:tickLblPos val="nextTo"/>
        <c:spPr>
          <a:ln w="3175">
            <a:solidFill>
              <a:srgbClr val="000000"/>
            </a:solidFill>
            <a:prstDash val="solid"/>
          </a:ln>
        </c:spPr>
        <c:txPr>
          <a:bodyPr rot="0" vert="horz"/>
          <a:lstStyle/>
          <a:p>
            <a:pPr>
              <a:defRPr/>
            </a:pPr>
            <a:endParaRPr lang="it-IT"/>
          </a:p>
        </c:txPr>
        <c:crossAx val="92921856"/>
        <c:crosses val="autoZero"/>
        <c:auto val="1"/>
        <c:lblAlgn val="ctr"/>
        <c:lblOffset val="100"/>
        <c:tickLblSkip val="1"/>
        <c:tickMarkSkip val="1"/>
        <c:noMultiLvlLbl val="0"/>
      </c:catAx>
      <c:valAx>
        <c:axId val="92921856"/>
        <c:scaling>
          <c:orientation val="minMax"/>
          <c:max val="5"/>
          <c:min val="0"/>
        </c:scaling>
        <c:delete val="1"/>
        <c:axPos val="l"/>
        <c:numFmt formatCode="#,##0.0" sourceLinked="0"/>
        <c:majorTickMark val="none"/>
        <c:minorTickMark val="none"/>
        <c:tickLblPos val="none"/>
        <c:crossAx val="92907776"/>
        <c:crosses val="autoZero"/>
        <c:crossBetween val="between"/>
        <c:majorUnit val="1"/>
      </c:valAx>
      <c:spPr>
        <a:noFill/>
        <a:ln w="25400">
          <a:noFill/>
        </a:ln>
      </c:spPr>
    </c:plotArea>
    <c:legend>
      <c:legendPos val="b"/>
      <c:layout>
        <c:manualLayout>
          <c:xMode val="edge"/>
          <c:yMode val="edge"/>
          <c:x val="6.4283631212765199E-4"/>
          <c:y val="0.83499861111111306"/>
          <c:w val="0.20506332541765621"/>
          <c:h val="0.10032546296296296"/>
        </c:manualLayout>
      </c:layout>
      <c:overlay val="0"/>
      <c:spPr>
        <a:solidFill>
          <a:srgbClr val="FFFFFF"/>
        </a:solidFill>
        <a:ln w="25400">
          <a:noFill/>
        </a:ln>
      </c:spPr>
      <c:txPr>
        <a:bodyPr/>
        <a:lstStyle/>
        <a:p>
          <a:pPr>
            <a:defRPr sz="800"/>
          </a:pPr>
          <a:endParaRPr lang="it-IT"/>
        </a:p>
      </c:txPr>
    </c:legend>
    <c:plotVisOnly val="1"/>
    <c:dispBlanksAs val="gap"/>
    <c:showDLblsOverMax val="0"/>
  </c:chart>
  <c:spPr>
    <a:solidFill>
      <a:srgbClr val="FFFFFF"/>
    </a:solidFill>
    <a:ln w="9525">
      <a:noFill/>
    </a:ln>
  </c:spPr>
  <c:txPr>
    <a:bodyPr/>
    <a:lstStyle/>
    <a:p>
      <a:pPr>
        <a:defRPr sz="800" b="0" i="0" u="none" strike="noStrike" baseline="0">
          <a:solidFill>
            <a:srgbClr val="000000"/>
          </a:solidFill>
          <a:latin typeface="Arial" pitchFamily="34" charset="0"/>
          <a:ea typeface="Verdana"/>
          <a:cs typeface="Arial" pitchFamily="34" charset="0"/>
        </a:defRPr>
      </a:pPr>
      <a:endParaRPr lang="it-I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1"/>
            </a:pPr>
            <a:r>
              <a:rPr lang="it-IT" sz="1000" b="1" dirty="0"/>
              <a:t>Domande accolte </a:t>
            </a:r>
            <a:r>
              <a:rPr lang="it-IT" sz="1000" b="1" dirty="0" smtClean="0"/>
              <a:t>Settore (n</a:t>
            </a:r>
            <a:r>
              <a:rPr lang="it-IT" sz="1000" b="1" dirty="0"/>
              <a:t>.)</a:t>
            </a:r>
          </a:p>
        </c:rich>
      </c:tx>
      <c:layout>
        <c:manualLayout>
          <c:xMode val="edge"/>
          <c:yMode val="edge"/>
          <c:x val="0.28889168665067982"/>
          <c:y val="1.1759259259259261E-2"/>
        </c:manualLayout>
      </c:layout>
      <c:overlay val="0"/>
      <c:spPr>
        <a:noFill/>
        <a:ln w="25400">
          <a:noFill/>
        </a:ln>
      </c:spPr>
    </c:title>
    <c:autoTitleDeleted val="0"/>
    <c:plotArea>
      <c:layout/>
      <c:barChart>
        <c:barDir val="col"/>
        <c:grouping val="clustered"/>
        <c:varyColors val="0"/>
        <c:ser>
          <c:idx val="0"/>
          <c:order val="0"/>
          <c:tx>
            <c:strRef>
              <c:f>'23'!$B$4</c:f>
              <c:strCache>
                <c:ptCount val="1"/>
                <c:pt idx="0">
                  <c:v>2011</c:v>
                </c:pt>
              </c:strCache>
            </c:strRef>
          </c:tx>
          <c:spPr>
            <a:solidFill>
              <a:schemeClr val="bg1">
                <a:lumMod val="50000"/>
              </a:schemeClr>
            </a:solidFill>
            <a:ln w="25400">
              <a:noFill/>
            </a:ln>
          </c:spPr>
          <c:invertIfNegative val="0"/>
          <c:dLbls>
            <c:showLegendKey val="0"/>
            <c:showVal val="1"/>
            <c:showCatName val="0"/>
            <c:showSerName val="0"/>
            <c:showPercent val="0"/>
            <c:showBubbleSize val="0"/>
            <c:showLeaderLines val="0"/>
          </c:dLbls>
          <c:cat>
            <c:strRef>
              <c:f>'23'!$A$5:$A$8</c:f>
              <c:strCache>
                <c:ptCount val="4"/>
                <c:pt idx="0">
                  <c:v>Industria</c:v>
                </c:pt>
                <c:pt idx="1">
                  <c:v>Commercio</c:v>
                </c:pt>
                <c:pt idx="2">
                  <c:v>Servizi</c:v>
                </c:pt>
                <c:pt idx="3">
                  <c:v>Altro</c:v>
                </c:pt>
              </c:strCache>
            </c:strRef>
          </c:cat>
          <c:val>
            <c:numRef>
              <c:f>'23'!$B$5:$B$8</c:f>
              <c:numCache>
                <c:formatCode>#,##0</c:formatCode>
                <c:ptCount val="4"/>
                <c:pt idx="0">
                  <c:v>24607</c:v>
                </c:pt>
                <c:pt idx="1">
                  <c:v>21209</c:v>
                </c:pt>
                <c:pt idx="2">
                  <c:v>9041</c:v>
                </c:pt>
                <c:pt idx="3">
                  <c:v>349</c:v>
                </c:pt>
              </c:numCache>
            </c:numRef>
          </c:val>
        </c:ser>
        <c:ser>
          <c:idx val="1"/>
          <c:order val="1"/>
          <c:tx>
            <c:strRef>
              <c:f>'23'!$C$4</c:f>
              <c:strCache>
                <c:ptCount val="1"/>
                <c:pt idx="0">
                  <c:v>2012</c:v>
                </c:pt>
              </c:strCache>
            </c:strRef>
          </c:tx>
          <c:spPr>
            <a:solidFill>
              <a:srgbClr val="002060"/>
            </a:solidFill>
            <a:ln w="25400">
              <a:noFill/>
            </a:ln>
          </c:spPr>
          <c:invertIfNegative val="0"/>
          <c:dLbls>
            <c:showLegendKey val="0"/>
            <c:showVal val="1"/>
            <c:showCatName val="0"/>
            <c:showSerName val="0"/>
            <c:showPercent val="0"/>
            <c:showBubbleSize val="0"/>
            <c:showLeaderLines val="0"/>
          </c:dLbls>
          <c:cat>
            <c:strRef>
              <c:f>'23'!$A$5:$A$8</c:f>
              <c:strCache>
                <c:ptCount val="4"/>
                <c:pt idx="0">
                  <c:v>Industria</c:v>
                </c:pt>
                <c:pt idx="1">
                  <c:v>Commercio</c:v>
                </c:pt>
                <c:pt idx="2">
                  <c:v>Servizi</c:v>
                </c:pt>
                <c:pt idx="3">
                  <c:v>Altro</c:v>
                </c:pt>
              </c:strCache>
            </c:strRef>
          </c:cat>
          <c:val>
            <c:numRef>
              <c:f>'23'!$C$5:$C$8</c:f>
              <c:numCache>
                <c:formatCode>#,##0</c:formatCode>
                <c:ptCount val="4"/>
                <c:pt idx="0">
                  <c:v>26720</c:v>
                </c:pt>
                <c:pt idx="1">
                  <c:v>20350</c:v>
                </c:pt>
                <c:pt idx="2">
                  <c:v>9336</c:v>
                </c:pt>
                <c:pt idx="3">
                  <c:v>5002</c:v>
                </c:pt>
              </c:numCache>
            </c:numRef>
          </c:val>
        </c:ser>
        <c:dLbls>
          <c:showLegendKey val="0"/>
          <c:showVal val="0"/>
          <c:showCatName val="0"/>
          <c:showSerName val="0"/>
          <c:showPercent val="0"/>
          <c:showBubbleSize val="0"/>
        </c:dLbls>
        <c:gapWidth val="66"/>
        <c:overlap val="-5"/>
        <c:axId val="152281856"/>
        <c:axId val="152283392"/>
      </c:barChart>
      <c:catAx>
        <c:axId val="152281856"/>
        <c:scaling>
          <c:orientation val="minMax"/>
        </c:scaling>
        <c:delete val="0"/>
        <c:axPos val="b"/>
        <c:numFmt formatCode="General" sourceLinked="1"/>
        <c:majorTickMark val="none"/>
        <c:minorTickMark val="none"/>
        <c:tickLblPos val="nextTo"/>
        <c:spPr>
          <a:ln w="3175">
            <a:solidFill>
              <a:srgbClr val="000000"/>
            </a:solidFill>
            <a:prstDash val="solid"/>
          </a:ln>
        </c:spPr>
        <c:txPr>
          <a:bodyPr rot="0" vert="horz"/>
          <a:lstStyle/>
          <a:p>
            <a:pPr>
              <a:defRPr/>
            </a:pPr>
            <a:endParaRPr lang="it-IT"/>
          </a:p>
        </c:txPr>
        <c:crossAx val="152283392"/>
        <c:crosses val="autoZero"/>
        <c:auto val="1"/>
        <c:lblAlgn val="ctr"/>
        <c:lblOffset val="100"/>
        <c:tickLblSkip val="1"/>
        <c:tickMarkSkip val="1"/>
        <c:noMultiLvlLbl val="0"/>
      </c:catAx>
      <c:valAx>
        <c:axId val="152283392"/>
        <c:scaling>
          <c:orientation val="minMax"/>
          <c:max val="25000"/>
          <c:min val="0"/>
        </c:scaling>
        <c:delete val="1"/>
        <c:axPos val="l"/>
        <c:numFmt formatCode="#,##0" sourceLinked="1"/>
        <c:majorTickMark val="none"/>
        <c:minorTickMark val="none"/>
        <c:tickLblPos val="none"/>
        <c:crossAx val="152281856"/>
        <c:crosses val="autoZero"/>
        <c:crossBetween val="between"/>
        <c:majorUnit val="10000"/>
      </c:valAx>
      <c:spPr>
        <a:noFill/>
        <a:ln w="25400">
          <a:noFill/>
        </a:ln>
      </c:spPr>
    </c:plotArea>
    <c:legend>
      <c:legendPos val="b"/>
      <c:layout>
        <c:manualLayout>
          <c:xMode val="edge"/>
          <c:yMode val="edge"/>
          <c:x val="0"/>
          <c:y val="0.91409305555555564"/>
          <c:w val="0.3192557953637099"/>
          <c:h val="7.7929609192551985E-2"/>
        </c:manualLayout>
      </c:layout>
      <c:overlay val="0"/>
      <c:spPr>
        <a:solidFill>
          <a:srgbClr val="FFFFFF"/>
        </a:solidFill>
        <a:ln w="25400">
          <a:noFill/>
        </a:ln>
      </c:spPr>
    </c:legend>
    <c:plotVisOnly val="1"/>
    <c:dispBlanksAs val="gap"/>
    <c:showDLblsOverMax val="0"/>
  </c:chart>
  <c:spPr>
    <a:solidFill>
      <a:srgbClr val="FFFFFF"/>
    </a:solidFill>
    <a:ln w="9525">
      <a:noFill/>
    </a:ln>
  </c:spPr>
  <c:txPr>
    <a:bodyPr/>
    <a:lstStyle/>
    <a:p>
      <a:pPr>
        <a:defRPr sz="800" b="0" i="0" u="none" strike="noStrike" baseline="0">
          <a:solidFill>
            <a:srgbClr val="000000"/>
          </a:solidFill>
          <a:latin typeface="Arial" pitchFamily="34" charset="0"/>
          <a:ea typeface="Verdana"/>
          <a:cs typeface="Arial" pitchFamily="34" charset="0"/>
        </a:defRPr>
      </a:pPr>
      <a:endParaRPr lang="it-I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1"/>
            </a:pPr>
            <a:r>
              <a:rPr lang="it-IT" sz="1000" b="1" dirty="0"/>
              <a:t>Domande </a:t>
            </a:r>
            <a:r>
              <a:rPr lang="it-IT" sz="1000" b="1" dirty="0" smtClean="0"/>
              <a:t>accolte Dimensione </a:t>
            </a:r>
            <a:r>
              <a:rPr lang="it-IT" sz="1000" b="1" dirty="0"/>
              <a:t>(n.)</a:t>
            </a:r>
          </a:p>
        </c:rich>
      </c:tx>
      <c:layout/>
      <c:overlay val="0"/>
      <c:spPr>
        <a:noFill/>
        <a:ln w="25400">
          <a:noFill/>
        </a:ln>
      </c:spPr>
    </c:title>
    <c:autoTitleDeleted val="0"/>
    <c:plotArea>
      <c:layout/>
      <c:barChart>
        <c:barDir val="col"/>
        <c:grouping val="clustered"/>
        <c:varyColors val="0"/>
        <c:ser>
          <c:idx val="0"/>
          <c:order val="0"/>
          <c:tx>
            <c:strRef>
              <c:f>'27_'!$B$4</c:f>
              <c:strCache>
                <c:ptCount val="1"/>
                <c:pt idx="0">
                  <c:v>2011</c:v>
                </c:pt>
              </c:strCache>
            </c:strRef>
          </c:tx>
          <c:spPr>
            <a:solidFill>
              <a:srgbClr val="00458A"/>
            </a:solidFill>
            <a:ln w="25400">
              <a:noFill/>
            </a:ln>
          </c:spPr>
          <c:invertIfNegative val="0"/>
          <c:dLbls>
            <c:showLegendKey val="0"/>
            <c:showVal val="1"/>
            <c:showCatName val="0"/>
            <c:showSerName val="0"/>
            <c:showPercent val="0"/>
            <c:showBubbleSize val="0"/>
            <c:showLeaderLines val="0"/>
          </c:dLbls>
          <c:cat>
            <c:strRef>
              <c:f>'27_'!$A$5:$A$8</c:f>
              <c:strCache>
                <c:ptCount val="4"/>
                <c:pt idx="0">
                  <c:v>Micro</c:v>
                </c:pt>
                <c:pt idx="1">
                  <c:v>Piccola</c:v>
                </c:pt>
                <c:pt idx="2">
                  <c:v>Media</c:v>
                </c:pt>
                <c:pt idx="3">
                  <c:v>Altro</c:v>
                </c:pt>
              </c:strCache>
            </c:strRef>
          </c:cat>
          <c:val>
            <c:numRef>
              <c:f>'27_'!$B$5:$B$8</c:f>
              <c:numCache>
                <c:formatCode>#,##0</c:formatCode>
                <c:ptCount val="4"/>
                <c:pt idx="0">
                  <c:v>35061</c:v>
                </c:pt>
                <c:pt idx="1">
                  <c:v>15980</c:v>
                </c:pt>
                <c:pt idx="2">
                  <c:v>4140</c:v>
                </c:pt>
                <c:pt idx="3">
                  <c:v>25</c:v>
                </c:pt>
              </c:numCache>
            </c:numRef>
          </c:val>
        </c:ser>
        <c:ser>
          <c:idx val="1"/>
          <c:order val="1"/>
          <c:tx>
            <c:strRef>
              <c:f>'27_'!$C$4</c:f>
              <c:strCache>
                <c:ptCount val="1"/>
                <c:pt idx="0">
                  <c:v>2012</c:v>
                </c:pt>
              </c:strCache>
            </c:strRef>
          </c:tx>
          <c:spPr>
            <a:solidFill>
              <a:schemeClr val="bg1">
                <a:lumMod val="75000"/>
              </a:schemeClr>
            </a:solidFill>
            <a:ln w="25400">
              <a:noFill/>
            </a:ln>
          </c:spPr>
          <c:invertIfNegative val="0"/>
          <c:dLbls>
            <c:showLegendKey val="0"/>
            <c:showVal val="1"/>
            <c:showCatName val="0"/>
            <c:showSerName val="0"/>
            <c:showPercent val="0"/>
            <c:showBubbleSize val="0"/>
            <c:showLeaderLines val="0"/>
          </c:dLbls>
          <c:cat>
            <c:strRef>
              <c:f>'27_'!$A$5:$A$8</c:f>
              <c:strCache>
                <c:ptCount val="4"/>
                <c:pt idx="0">
                  <c:v>Micro</c:v>
                </c:pt>
                <c:pt idx="1">
                  <c:v>Piccola</c:v>
                </c:pt>
                <c:pt idx="2">
                  <c:v>Media</c:v>
                </c:pt>
                <c:pt idx="3">
                  <c:v>Altro</c:v>
                </c:pt>
              </c:strCache>
            </c:strRef>
          </c:cat>
          <c:val>
            <c:numRef>
              <c:f>'27_'!$C$5:$C$8</c:f>
              <c:numCache>
                <c:formatCode>#,##0</c:formatCode>
                <c:ptCount val="4"/>
                <c:pt idx="0">
                  <c:v>37142</c:v>
                </c:pt>
                <c:pt idx="1">
                  <c:v>18859</c:v>
                </c:pt>
                <c:pt idx="2">
                  <c:v>5370</c:v>
                </c:pt>
                <c:pt idx="3">
                  <c:v>37</c:v>
                </c:pt>
              </c:numCache>
            </c:numRef>
          </c:val>
        </c:ser>
        <c:dLbls>
          <c:showLegendKey val="0"/>
          <c:showVal val="0"/>
          <c:showCatName val="0"/>
          <c:showSerName val="0"/>
          <c:showPercent val="0"/>
          <c:showBubbleSize val="0"/>
        </c:dLbls>
        <c:gapWidth val="66"/>
        <c:overlap val="-5"/>
        <c:axId val="152313856"/>
        <c:axId val="152315392"/>
      </c:barChart>
      <c:catAx>
        <c:axId val="152313856"/>
        <c:scaling>
          <c:orientation val="minMax"/>
        </c:scaling>
        <c:delete val="0"/>
        <c:axPos val="b"/>
        <c:numFmt formatCode="General" sourceLinked="1"/>
        <c:majorTickMark val="none"/>
        <c:minorTickMark val="none"/>
        <c:tickLblPos val="nextTo"/>
        <c:spPr>
          <a:ln w="3175">
            <a:solidFill>
              <a:srgbClr val="000000"/>
            </a:solidFill>
            <a:prstDash val="solid"/>
          </a:ln>
        </c:spPr>
        <c:txPr>
          <a:bodyPr rot="0" vert="horz"/>
          <a:lstStyle/>
          <a:p>
            <a:pPr>
              <a:defRPr/>
            </a:pPr>
            <a:endParaRPr lang="it-IT"/>
          </a:p>
        </c:txPr>
        <c:crossAx val="152315392"/>
        <c:crosses val="autoZero"/>
        <c:auto val="1"/>
        <c:lblAlgn val="ctr"/>
        <c:lblOffset val="100"/>
        <c:tickLblSkip val="1"/>
        <c:tickMarkSkip val="1"/>
        <c:noMultiLvlLbl val="0"/>
      </c:catAx>
      <c:valAx>
        <c:axId val="152315392"/>
        <c:scaling>
          <c:orientation val="minMax"/>
          <c:max val="40000"/>
        </c:scaling>
        <c:delete val="1"/>
        <c:axPos val="l"/>
        <c:numFmt formatCode="#,##0" sourceLinked="1"/>
        <c:majorTickMark val="none"/>
        <c:minorTickMark val="none"/>
        <c:tickLblPos val="none"/>
        <c:crossAx val="152313856"/>
        <c:crosses val="autoZero"/>
        <c:crossBetween val="between"/>
        <c:majorUnit val="10000"/>
      </c:valAx>
      <c:spPr>
        <a:noFill/>
        <a:ln w="25400">
          <a:noFill/>
        </a:ln>
      </c:spPr>
    </c:plotArea>
    <c:legend>
      <c:legendPos val="b"/>
      <c:layout>
        <c:manualLayout>
          <c:xMode val="edge"/>
          <c:yMode val="edge"/>
          <c:x val="3.2988808952837741E-2"/>
          <c:y val="0.89507453703703699"/>
          <c:w val="0.21323900879296637"/>
          <c:h val="8.7286574074074072E-2"/>
        </c:manualLayout>
      </c:layout>
      <c:overlay val="0"/>
      <c:spPr>
        <a:solidFill>
          <a:srgbClr val="FFFFFF"/>
        </a:solidFill>
        <a:ln w="25400">
          <a:noFill/>
        </a:ln>
      </c:spPr>
    </c:legend>
    <c:plotVisOnly val="1"/>
    <c:dispBlanksAs val="gap"/>
    <c:showDLblsOverMax val="0"/>
  </c:chart>
  <c:spPr>
    <a:solidFill>
      <a:srgbClr val="FFFFFF"/>
    </a:solidFill>
    <a:ln w="9525">
      <a:noFill/>
    </a:ln>
  </c:spPr>
  <c:txPr>
    <a:bodyPr/>
    <a:lstStyle/>
    <a:p>
      <a:pPr>
        <a:defRPr sz="800" b="0" i="0" u="none" strike="noStrike" baseline="0">
          <a:solidFill>
            <a:srgbClr val="000000"/>
          </a:solidFill>
          <a:latin typeface="Arial" pitchFamily="34" charset="0"/>
          <a:ea typeface="Verdana"/>
          <a:cs typeface="Arial" pitchFamily="34" charset="0"/>
        </a:defRPr>
      </a:pPr>
      <a:endParaRPr lang="it-IT"/>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576" cy="492607"/>
          </a:xfrm>
          <a:prstGeom prst="rect">
            <a:avLst/>
          </a:prstGeom>
          <a:noFill/>
          <a:ln w="9525">
            <a:noFill/>
            <a:miter lim="800000"/>
            <a:headEnd/>
            <a:tailEnd/>
          </a:ln>
          <a:effectLst/>
        </p:spPr>
        <p:txBody>
          <a:bodyPr vert="horz" wrap="square" lIns="90719" tIns="45360" rIns="90719" bIns="45360" numCol="1" anchor="t" anchorCtr="0" compatLnSpc="1">
            <a:prstTxWarp prst="textNoShape">
              <a:avLst/>
            </a:prstTxWarp>
          </a:bodyPr>
          <a:lstStyle>
            <a:lvl1pPr defTabSz="907856">
              <a:spcBef>
                <a:spcPct val="0"/>
              </a:spcBef>
              <a:buClrTx/>
              <a:buFontTx/>
              <a:buNone/>
              <a:defRPr sz="1200" b="0"/>
            </a:lvl1pPr>
          </a:lstStyle>
          <a:p>
            <a:pPr>
              <a:defRPr/>
            </a:pPr>
            <a:r>
              <a:rPr lang="it-IT"/>
              <a:t>Clicca per modificare</a:t>
            </a:r>
          </a:p>
        </p:txBody>
      </p:sp>
      <p:sp>
        <p:nvSpPr>
          <p:cNvPr id="12291" name="Rectangle 3"/>
          <p:cNvSpPr>
            <a:spLocks noGrp="1" noChangeArrowheads="1"/>
          </p:cNvSpPr>
          <p:nvPr>
            <p:ph type="dt" sz="quarter" idx="1"/>
          </p:nvPr>
        </p:nvSpPr>
        <p:spPr bwMode="auto">
          <a:xfrm>
            <a:off x="3851098" y="0"/>
            <a:ext cx="2944958" cy="492607"/>
          </a:xfrm>
          <a:prstGeom prst="rect">
            <a:avLst/>
          </a:prstGeom>
          <a:noFill/>
          <a:ln w="9525">
            <a:noFill/>
            <a:miter lim="800000"/>
            <a:headEnd/>
            <a:tailEnd/>
          </a:ln>
          <a:effectLst/>
        </p:spPr>
        <p:txBody>
          <a:bodyPr vert="horz" wrap="square" lIns="90719" tIns="45360" rIns="90719" bIns="45360" numCol="1" anchor="t" anchorCtr="0" compatLnSpc="1">
            <a:prstTxWarp prst="textNoShape">
              <a:avLst/>
            </a:prstTxWarp>
          </a:bodyPr>
          <a:lstStyle>
            <a:lvl1pPr algn="r" defTabSz="907856">
              <a:spcBef>
                <a:spcPct val="0"/>
              </a:spcBef>
              <a:buClrTx/>
              <a:buFontTx/>
              <a:buNone/>
              <a:defRPr sz="1200" b="0"/>
            </a:lvl1pPr>
          </a:lstStyle>
          <a:p>
            <a:pPr>
              <a:defRPr/>
            </a:pPr>
            <a:endParaRPr lang="it-IT"/>
          </a:p>
        </p:txBody>
      </p:sp>
      <p:sp>
        <p:nvSpPr>
          <p:cNvPr id="12292" name="Rectangle 4"/>
          <p:cNvSpPr>
            <a:spLocks noGrp="1" noChangeArrowheads="1"/>
          </p:cNvSpPr>
          <p:nvPr>
            <p:ph type="ftr" sz="quarter" idx="2"/>
          </p:nvPr>
        </p:nvSpPr>
        <p:spPr bwMode="auto">
          <a:xfrm>
            <a:off x="0" y="9378477"/>
            <a:ext cx="2946576" cy="492607"/>
          </a:xfrm>
          <a:prstGeom prst="rect">
            <a:avLst/>
          </a:prstGeom>
          <a:noFill/>
          <a:ln w="9525">
            <a:noFill/>
            <a:miter lim="800000"/>
            <a:headEnd/>
            <a:tailEnd/>
          </a:ln>
          <a:effectLst/>
        </p:spPr>
        <p:txBody>
          <a:bodyPr vert="horz" wrap="square" lIns="90719" tIns="45360" rIns="90719" bIns="45360" numCol="1" anchor="b" anchorCtr="0" compatLnSpc="1">
            <a:prstTxWarp prst="textNoShape">
              <a:avLst/>
            </a:prstTxWarp>
          </a:bodyPr>
          <a:lstStyle>
            <a:lvl1pPr defTabSz="907856">
              <a:spcBef>
                <a:spcPct val="0"/>
              </a:spcBef>
              <a:buClrTx/>
              <a:buFontTx/>
              <a:buNone/>
              <a:defRPr sz="1200" b="0"/>
            </a:lvl1pPr>
          </a:lstStyle>
          <a:p>
            <a:pPr>
              <a:defRPr/>
            </a:pPr>
            <a:endParaRPr lang="it-IT"/>
          </a:p>
        </p:txBody>
      </p:sp>
      <p:sp>
        <p:nvSpPr>
          <p:cNvPr id="12293" name="Rectangle 5"/>
          <p:cNvSpPr>
            <a:spLocks noGrp="1" noChangeArrowheads="1"/>
          </p:cNvSpPr>
          <p:nvPr>
            <p:ph type="sldNum" sz="quarter" idx="3"/>
          </p:nvPr>
        </p:nvSpPr>
        <p:spPr bwMode="auto">
          <a:xfrm>
            <a:off x="3851098" y="9378477"/>
            <a:ext cx="2944958" cy="492607"/>
          </a:xfrm>
          <a:prstGeom prst="rect">
            <a:avLst/>
          </a:prstGeom>
          <a:noFill/>
          <a:ln w="9525">
            <a:noFill/>
            <a:miter lim="800000"/>
            <a:headEnd/>
            <a:tailEnd/>
          </a:ln>
          <a:effectLst/>
        </p:spPr>
        <p:txBody>
          <a:bodyPr vert="horz" wrap="square" lIns="90719" tIns="45360" rIns="90719" bIns="45360" numCol="1" anchor="b" anchorCtr="0" compatLnSpc="1">
            <a:prstTxWarp prst="textNoShape">
              <a:avLst/>
            </a:prstTxWarp>
          </a:bodyPr>
          <a:lstStyle>
            <a:lvl1pPr algn="r" defTabSz="907856">
              <a:spcBef>
                <a:spcPct val="0"/>
              </a:spcBef>
              <a:buClrTx/>
              <a:buFontTx/>
              <a:buNone/>
              <a:defRPr sz="1200" b="0"/>
            </a:lvl1pPr>
          </a:lstStyle>
          <a:p>
            <a:pPr>
              <a:defRPr/>
            </a:pPr>
            <a:fld id="{A0E6FD59-AB20-4064-A65C-C87CABC85591}" type="slidenum">
              <a:rPr lang="it-IT"/>
              <a:pPr>
                <a:defRPr/>
              </a:pPr>
              <a:t>‹N›</a:t>
            </a:fld>
            <a:endParaRPr lang="it-IT"/>
          </a:p>
        </p:txBody>
      </p:sp>
    </p:spTree>
    <p:extLst>
      <p:ext uri="{BB962C8B-B14F-4D97-AF65-F5344CB8AC3E}">
        <p14:creationId xmlns:p14="http://schemas.microsoft.com/office/powerpoint/2010/main" val="16702551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576" cy="492607"/>
          </a:xfrm>
          <a:prstGeom prst="rect">
            <a:avLst/>
          </a:prstGeom>
          <a:noFill/>
          <a:ln w="9525">
            <a:noFill/>
            <a:miter lim="800000"/>
            <a:headEnd/>
            <a:tailEnd/>
          </a:ln>
          <a:effectLst/>
        </p:spPr>
        <p:txBody>
          <a:bodyPr vert="horz" wrap="square" lIns="90719" tIns="45360" rIns="90719" bIns="45360" numCol="1" anchor="t" anchorCtr="0" compatLnSpc="1">
            <a:prstTxWarp prst="textNoShape">
              <a:avLst/>
            </a:prstTxWarp>
          </a:bodyPr>
          <a:lstStyle>
            <a:lvl1pPr defTabSz="907856">
              <a:spcBef>
                <a:spcPct val="0"/>
              </a:spcBef>
              <a:buClrTx/>
              <a:buFontTx/>
              <a:buNone/>
              <a:defRPr sz="1200" b="0"/>
            </a:lvl1pPr>
          </a:lstStyle>
          <a:p>
            <a:pPr>
              <a:defRPr/>
            </a:pPr>
            <a:endParaRPr lang="it-IT"/>
          </a:p>
        </p:txBody>
      </p:sp>
      <p:sp>
        <p:nvSpPr>
          <p:cNvPr id="7171" name="Rectangle 3"/>
          <p:cNvSpPr>
            <a:spLocks noGrp="1" noChangeArrowheads="1"/>
          </p:cNvSpPr>
          <p:nvPr>
            <p:ph type="dt" idx="1"/>
          </p:nvPr>
        </p:nvSpPr>
        <p:spPr bwMode="auto">
          <a:xfrm>
            <a:off x="3851098" y="0"/>
            <a:ext cx="2944958" cy="492607"/>
          </a:xfrm>
          <a:prstGeom prst="rect">
            <a:avLst/>
          </a:prstGeom>
          <a:noFill/>
          <a:ln w="9525">
            <a:noFill/>
            <a:miter lim="800000"/>
            <a:headEnd/>
            <a:tailEnd/>
          </a:ln>
          <a:effectLst/>
        </p:spPr>
        <p:txBody>
          <a:bodyPr vert="horz" wrap="square" lIns="90719" tIns="45360" rIns="90719" bIns="45360" numCol="1" anchor="t" anchorCtr="0" compatLnSpc="1">
            <a:prstTxWarp prst="textNoShape">
              <a:avLst/>
            </a:prstTxWarp>
          </a:bodyPr>
          <a:lstStyle>
            <a:lvl1pPr algn="r" defTabSz="907856">
              <a:spcBef>
                <a:spcPct val="0"/>
              </a:spcBef>
              <a:buClrTx/>
              <a:buFontTx/>
              <a:buNone/>
              <a:defRPr sz="1200" b="0"/>
            </a:lvl1pPr>
          </a:lstStyle>
          <a:p>
            <a:pPr>
              <a:defRPr/>
            </a:pPr>
            <a:endParaRPr lang="it-IT"/>
          </a:p>
        </p:txBody>
      </p:sp>
      <p:sp>
        <p:nvSpPr>
          <p:cNvPr id="60420" name="Rectangle 4"/>
          <p:cNvSpPr>
            <a:spLocks noGrp="1" noRot="1" noChangeAspect="1" noChangeArrowheads="1" noTextEdit="1"/>
          </p:cNvSpPr>
          <p:nvPr>
            <p:ph type="sldImg" idx="2"/>
          </p:nvPr>
        </p:nvSpPr>
        <p:spPr bwMode="auto">
          <a:xfrm>
            <a:off x="930275" y="739775"/>
            <a:ext cx="4938713" cy="3703638"/>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1225" y="4689239"/>
            <a:ext cx="5435226" cy="4442935"/>
          </a:xfrm>
          <a:prstGeom prst="rect">
            <a:avLst/>
          </a:prstGeom>
          <a:noFill/>
          <a:ln w="9525">
            <a:noFill/>
            <a:miter lim="800000"/>
            <a:headEnd/>
            <a:tailEnd/>
          </a:ln>
          <a:effectLst/>
        </p:spPr>
        <p:txBody>
          <a:bodyPr vert="horz" wrap="square" lIns="90719" tIns="45360" rIns="90719" bIns="4536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7174" name="Rectangle 6"/>
          <p:cNvSpPr>
            <a:spLocks noGrp="1" noChangeArrowheads="1"/>
          </p:cNvSpPr>
          <p:nvPr>
            <p:ph type="ftr" sz="quarter" idx="4"/>
          </p:nvPr>
        </p:nvSpPr>
        <p:spPr bwMode="auto">
          <a:xfrm>
            <a:off x="0" y="9378477"/>
            <a:ext cx="2946576" cy="492607"/>
          </a:xfrm>
          <a:prstGeom prst="rect">
            <a:avLst/>
          </a:prstGeom>
          <a:noFill/>
          <a:ln w="9525">
            <a:noFill/>
            <a:miter lim="800000"/>
            <a:headEnd/>
            <a:tailEnd/>
          </a:ln>
          <a:effectLst/>
        </p:spPr>
        <p:txBody>
          <a:bodyPr vert="horz" wrap="square" lIns="90719" tIns="45360" rIns="90719" bIns="45360" numCol="1" anchor="b" anchorCtr="0" compatLnSpc="1">
            <a:prstTxWarp prst="textNoShape">
              <a:avLst/>
            </a:prstTxWarp>
          </a:bodyPr>
          <a:lstStyle>
            <a:lvl1pPr defTabSz="907856">
              <a:spcBef>
                <a:spcPct val="0"/>
              </a:spcBef>
              <a:buClrTx/>
              <a:buFontTx/>
              <a:buNone/>
              <a:defRPr sz="1200" b="0"/>
            </a:lvl1pPr>
          </a:lstStyle>
          <a:p>
            <a:pPr>
              <a:defRPr/>
            </a:pPr>
            <a:endParaRPr lang="it-IT"/>
          </a:p>
        </p:txBody>
      </p:sp>
      <p:sp>
        <p:nvSpPr>
          <p:cNvPr id="7175" name="Rectangle 7"/>
          <p:cNvSpPr>
            <a:spLocks noGrp="1" noChangeArrowheads="1"/>
          </p:cNvSpPr>
          <p:nvPr>
            <p:ph type="sldNum" sz="quarter" idx="5"/>
          </p:nvPr>
        </p:nvSpPr>
        <p:spPr bwMode="auto">
          <a:xfrm>
            <a:off x="3851098" y="9378477"/>
            <a:ext cx="2944958" cy="492607"/>
          </a:xfrm>
          <a:prstGeom prst="rect">
            <a:avLst/>
          </a:prstGeom>
          <a:noFill/>
          <a:ln w="9525">
            <a:noFill/>
            <a:miter lim="800000"/>
            <a:headEnd/>
            <a:tailEnd/>
          </a:ln>
          <a:effectLst/>
        </p:spPr>
        <p:txBody>
          <a:bodyPr vert="horz" wrap="square" lIns="90719" tIns="45360" rIns="90719" bIns="45360" numCol="1" anchor="b" anchorCtr="0" compatLnSpc="1">
            <a:prstTxWarp prst="textNoShape">
              <a:avLst/>
            </a:prstTxWarp>
          </a:bodyPr>
          <a:lstStyle>
            <a:lvl1pPr algn="r" defTabSz="907856">
              <a:spcBef>
                <a:spcPct val="0"/>
              </a:spcBef>
              <a:buClrTx/>
              <a:buFontTx/>
              <a:buNone/>
              <a:defRPr sz="1200" b="0"/>
            </a:lvl1pPr>
          </a:lstStyle>
          <a:p>
            <a:pPr>
              <a:defRPr/>
            </a:pPr>
            <a:fld id="{DE5D8931-89EE-427C-9D55-C1ED39E7D23D}" type="slidenum">
              <a:rPr lang="it-IT"/>
              <a:pPr>
                <a:defRPr/>
              </a:pPr>
              <a:t>‹N›</a:t>
            </a:fld>
            <a:endParaRPr lang="it-IT"/>
          </a:p>
        </p:txBody>
      </p:sp>
    </p:spTree>
    <p:extLst>
      <p:ext uri="{BB962C8B-B14F-4D97-AF65-F5344CB8AC3E}">
        <p14:creationId xmlns:p14="http://schemas.microsoft.com/office/powerpoint/2010/main" val="197677250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txBox="1">
            <a:spLocks noGrp="1" noChangeArrowheads="1"/>
          </p:cNvSpPr>
          <p:nvPr/>
        </p:nvSpPr>
        <p:spPr bwMode="auto">
          <a:xfrm>
            <a:off x="3850443" y="9379031"/>
            <a:ext cx="2945659" cy="491920"/>
          </a:xfrm>
          <a:prstGeom prst="rect">
            <a:avLst/>
          </a:prstGeom>
          <a:noFill/>
          <a:ln w="9525">
            <a:noFill/>
            <a:miter lim="800000"/>
            <a:headEnd/>
            <a:tailEnd/>
          </a:ln>
        </p:spPr>
        <p:txBody>
          <a:bodyPr lIns="90719" tIns="45360" rIns="90719" bIns="45360" anchor="b"/>
          <a:lstStyle/>
          <a:p>
            <a:pPr algn="r" defTabSz="906463"/>
            <a:fld id="{4E94C46B-77BF-4DC8-8BFB-CC27DFAC059D}" type="slidenum">
              <a:rPr lang="it-IT" sz="1200"/>
              <a:pPr algn="r" defTabSz="906463"/>
              <a:t>1</a:t>
            </a:fld>
            <a:endParaRPr lang="it-IT" sz="1200"/>
          </a:p>
        </p:txBody>
      </p:sp>
      <p:sp>
        <p:nvSpPr>
          <p:cNvPr id="399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39" name="Rectangle 3"/>
          <p:cNvSpPr>
            <a:spLocks noGrp="1" noChangeArrowheads="1"/>
          </p:cNvSpPr>
          <p:nvPr>
            <p:ph type="body" idx="1"/>
          </p:nvPr>
        </p:nvSpPr>
        <p:spPr bwMode="auto">
          <a:xfrm>
            <a:off x="681342" y="4687802"/>
            <a:ext cx="5434993" cy="4444412"/>
          </a:xfrm>
          <a:noFill/>
        </p:spPr>
        <p:txBody>
          <a:bodyPr wrap="square" lIns="90719" tIns="45360" rIns="90719" bIns="45360" numCol="1" anchor="t" anchorCtr="0" compatLnSpc="1">
            <a:prstTxWarp prst="textNoShape">
              <a:avLst/>
            </a:prstTxWarp>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pPr defTabSz="906463"/>
            <a:fld id="{D6DC5147-C93D-4F12-BFD2-24C5A8FB4D47}" type="slidenum">
              <a:rPr lang="it-IT" smtClean="0"/>
              <a:pPr defTabSz="906463"/>
              <a:t>23</a:t>
            </a:fld>
            <a:endParaRPr lang="it-IT" smtClean="0"/>
          </a:p>
        </p:txBody>
      </p:sp>
      <p:sp>
        <p:nvSpPr>
          <p:cNvPr id="51203"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9DCD7290-A3D9-4887-A578-B946AC1B2536}" type="slidenum">
              <a:rPr lang="it-IT"/>
              <a:pPr>
                <a:lnSpc>
                  <a:spcPct val="100000"/>
                </a:lnSpc>
                <a:spcBef>
                  <a:spcPct val="0"/>
                </a:spcBef>
                <a:buClrTx/>
              </a:pPr>
              <a:t>23</a:t>
            </a:fld>
            <a:endParaRPr lang="it-IT"/>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pPr defTabSz="906463"/>
            <a:fld id="{AD57E046-61AC-41C2-8A76-55687F1CAF10}" type="slidenum">
              <a:rPr lang="it-IT" smtClean="0"/>
              <a:pPr defTabSz="906463"/>
              <a:t>24</a:t>
            </a:fld>
            <a:endParaRPr lang="it-IT" smtClean="0"/>
          </a:p>
        </p:txBody>
      </p:sp>
      <p:sp>
        <p:nvSpPr>
          <p:cNvPr id="52227"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07795529-B476-4AB8-B530-BA5A0EF8CECB}" type="slidenum">
              <a:rPr lang="it-IT"/>
              <a:pPr>
                <a:lnSpc>
                  <a:spcPct val="100000"/>
                </a:lnSpc>
                <a:spcBef>
                  <a:spcPct val="0"/>
                </a:spcBef>
                <a:buClrTx/>
              </a:pPr>
              <a:t>24</a:t>
            </a:fld>
            <a:endParaRPr lang="it-IT"/>
          </a:p>
        </p:txBody>
      </p:sp>
      <p:sp>
        <p:nvSpPr>
          <p:cNvPr id="52228" name="Rectangle 2"/>
          <p:cNvSpPr>
            <a:spLocks noGrp="1" noRot="1" noChangeAspect="1" noChangeArrowheads="1" noTextEdit="1"/>
          </p:cNvSpPr>
          <p:nvPr>
            <p:ph type="sldImg"/>
          </p:nvPr>
        </p:nvSpPr>
        <p:spPr>
          <a:ln/>
        </p:spPr>
      </p:sp>
      <p:sp>
        <p:nvSpPr>
          <p:cNvPr id="52229"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defTabSz="906463"/>
            <a:fld id="{E4EF4295-F23D-45D9-BE05-BAE3D1606DF8}" type="slidenum">
              <a:rPr lang="it-IT" smtClean="0"/>
              <a:pPr defTabSz="906463"/>
              <a:t>25</a:t>
            </a:fld>
            <a:endParaRPr lang="it-IT" smtClean="0"/>
          </a:p>
        </p:txBody>
      </p:sp>
      <p:sp>
        <p:nvSpPr>
          <p:cNvPr id="53251"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9F8465FB-848C-446C-8EAE-6FB29EE048E3}" type="slidenum">
              <a:rPr lang="it-IT"/>
              <a:pPr>
                <a:lnSpc>
                  <a:spcPct val="100000"/>
                </a:lnSpc>
                <a:spcBef>
                  <a:spcPct val="0"/>
                </a:spcBef>
                <a:buClrTx/>
              </a:pPr>
              <a:t>25</a:t>
            </a:fld>
            <a:endParaRPr lang="it-IT"/>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pPr defTabSz="906463"/>
            <a:fld id="{622D4CE5-7064-4DA4-ADCE-172573EA2138}" type="slidenum">
              <a:rPr lang="it-IT" smtClean="0"/>
              <a:pPr defTabSz="906463"/>
              <a:t>26</a:t>
            </a:fld>
            <a:endParaRPr lang="it-IT" smtClean="0"/>
          </a:p>
        </p:txBody>
      </p:sp>
      <p:sp>
        <p:nvSpPr>
          <p:cNvPr id="54275"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BB3FC3E6-A2F5-4A74-AE7A-5A7007505C70}" type="slidenum">
              <a:rPr lang="it-IT"/>
              <a:pPr>
                <a:lnSpc>
                  <a:spcPct val="100000"/>
                </a:lnSpc>
                <a:spcBef>
                  <a:spcPct val="0"/>
                </a:spcBef>
                <a:buClrTx/>
              </a:pPr>
              <a:t>26</a:t>
            </a:fld>
            <a:endParaRPr lang="it-IT"/>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pPr defTabSz="906463"/>
            <a:fld id="{07E74C50-3207-4B1D-8802-EE0468CE9E01}" type="slidenum">
              <a:rPr lang="it-IT" smtClean="0"/>
              <a:pPr defTabSz="906463"/>
              <a:t>27</a:t>
            </a:fld>
            <a:endParaRPr lang="it-IT" smtClean="0"/>
          </a:p>
        </p:txBody>
      </p:sp>
      <p:sp>
        <p:nvSpPr>
          <p:cNvPr id="55299"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5D3F86F3-1829-4C7D-9F69-6A71EFFA30E5}" type="slidenum">
              <a:rPr lang="it-IT"/>
              <a:pPr>
                <a:lnSpc>
                  <a:spcPct val="100000"/>
                </a:lnSpc>
                <a:spcBef>
                  <a:spcPct val="0"/>
                </a:spcBef>
                <a:buClrTx/>
              </a:pPr>
              <a:t>27</a:t>
            </a:fld>
            <a:endParaRPr lang="it-IT"/>
          </a:p>
        </p:txBody>
      </p:sp>
      <p:sp>
        <p:nvSpPr>
          <p:cNvPr id="55300" name="Rectangle 2"/>
          <p:cNvSpPr>
            <a:spLocks noGrp="1" noRot="1" noChangeAspect="1" noChangeArrowheads="1" noTextEdit="1"/>
          </p:cNvSpPr>
          <p:nvPr>
            <p:ph type="sldImg"/>
          </p:nvPr>
        </p:nvSpPr>
        <p:spPr>
          <a:ln/>
        </p:spPr>
      </p:sp>
      <p:sp>
        <p:nvSpPr>
          <p:cNvPr id="55301"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pPr defTabSz="906463"/>
            <a:fld id="{07E74C50-3207-4B1D-8802-EE0468CE9E01}" type="slidenum">
              <a:rPr lang="it-IT" smtClean="0"/>
              <a:pPr defTabSz="906463"/>
              <a:t>28</a:t>
            </a:fld>
            <a:endParaRPr lang="it-IT" smtClean="0"/>
          </a:p>
        </p:txBody>
      </p:sp>
      <p:sp>
        <p:nvSpPr>
          <p:cNvPr id="55299"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5D3F86F3-1829-4C7D-9F69-6A71EFFA30E5}" type="slidenum">
              <a:rPr lang="it-IT"/>
              <a:pPr>
                <a:lnSpc>
                  <a:spcPct val="100000"/>
                </a:lnSpc>
                <a:spcBef>
                  <a:spcPct val="0"/>
                </a:spcBef>
                <a:buClrTx/>
              </a:pPr>
              <a:t>28</a:t>
            </a:fld>
            <a:endParaRPr lang="it-IT"/>
          </a:p>
        </p:txBody>
      </p:sp>
      <p:sp>
        <p:nvSpPr>
          <p:cNvPr id="55300" name="Rectangle 2"/>
          <p:cNvSpPr>
            <a:spLocks noGrp="1" noRot="1" noChangeAspect="1" noChangeArrowheads="1" noTextEdit="1"/>
          </p:cNvSpPr>
          <p:nvPr>
            <p:ph type="sldImg"/>
          </p:nvPr>
        </p:nvSpPr>
        <p:spPr>
          <a:ln/>
        </p:spPr>
      </p:sp>
      <p:sp>
        <p:nvSpPr>
          <p:cNvPr id="55301"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pPr defTabSz="906463"/>
            <a:fld id="{619ECBDE-C775-4FC4-86AD-D64228C593F3}" type="slidenum">
              <a:rPr lang="it-IT" smtClean="0"/>
              <a:pPr defTabSz="906463"/>
              <a:t>29</a:t>
            </a:fld>
            <a:endParaRPr lang="it-IT" smtClean="0"/>
          </a:p>
        </p:txBody>
      </p:sp>
      <p:sp>
        <p:nvSpPr>
          <p:cNvPr id="56323"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84CC77B3-AF4F-4AC5-BDD1-334DB1FB7F39}" type="slidenum">
              <a:rPr lang="it-IT"/>
              <a:pPr>
                <a:lnSpc>
                  <a:spcPct val="100000"/>
                </a:lnSpc>
                <a:spcBef>
                  <a:spcPct val="0"/>
                </a:spcBef>
                <a:buClrTx/>
              </a:pPr>
              <a:t>29</a:t>
            </a:fld>
            <a:endParaRPr lang="it-IT"/>
          </a:p>
        </p:txBody>
      </p:sp>
      <p:sp>
        <p:nvSpPr>
          <p:cNvPr id="56324" name="Rectangle 2"/>
          <p:cNvSpPr>
            <a:spLocks noGrp="1" noRot="1" noChangeAspect="1" noChangeArrowheads="1" noTextEdit="1"/>
          </p:cNvSpPr>
          <p:nvPr>
            <p:ph type="sldImg"/>
          </p:nvPr>
        </p:nvSpPr>
        <p:spPr>
          <a:ln/>
        </p:spPr>
      </p:sp>
      <p:sp>
        <p:nvSpPr>
          <p:cNvPr id="56325"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txBox="1">
            <a:spLocks noGrp="1" noChangeArrowheads="1"/>
          </p:cNvSpPr>
          <p:nvPr/>
        </p:nvSpPr>
        <p:spPr bwMode="auto">
          <a:xfrm>
            <a:off x="3850443" y="9379031"/>
            <a:ext cx="2945659" cy="491920"/>
          </a:xfrm>
          <a:prstGeom prst="rect">
            <a:avLst/>
          </a:prstGeom>
          <a:noFill/>
          <a:ln w="9525">
            <a:noFill/>
            <a:miter lim="800000"/>
            <a:headEnd/>
            <a:tailEnd/>
          </a:ln>
        </p:spPr>
        <p:txBody>
          <a:bodyPr lIns="90719" tIns="45360" rIns="90719" bIns="45360" anchor="b"/>
          <a:lstStyle/>
          <a:p>
            <a:pPr algn="r" defTabSz="906463"/>
            <a:fld id="{4E94C46B-77BF-4DC8-8BFB-CC27DFAC059D}" type="slidenum">
              <a:rPr lang="it-IT" sz="1200"/>
              <a:pPr algn="r" defTabSz="906463"/>
              <a:t>2</a:t>
            </a:fld>
            <a:endParaRPr lang="it-IT" sz="1200"/>
          </a:p>
        </p:txBody>
      </p:sp>
      <p:sp>
        <p:nvSpPr>
          <p:cNvPr id="399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39" name="Rectangle 3"/>
          <p:cNvSpPr>
            <a:spLocks noGrp="1" noChangeArrowheads="1"/>
          </p:cNvSpPr>
          <p:nvPr>
            <p:ph type="body" idx="1"/>
          </p:nvPr>
        </p:nvSpPr>
        <p:spPr bwMode="auto">
          <a:xfrm>
            <a:off x="681342" y="4687802"/>
            <a:ext cx="5434993" cy="4444412"/>
          </a:xfrm>
          <a:noFill/>
        </p:spPr>
        <p:txBody>
          <a:bodyPr wrap="square" lIns="90719" tIns="45360" rIns="90719" bIns="45360"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06463"/>
            <a:fld id="{3FB61113-AF65-4921-B03F-78947B9AEB54}" type="slidenum">
              <a:rPr lang="it-IT" smtClean="0"/>
              <a:pPr defTabSz="906463"/>
              <a:t>16</a:t>
            </a:fld>
            <a:endParaRPr lang="it-IT" smtClean="0"/>
          </a:p>
        </p:txBody>
      </p:sp>
      <p:sp>
        <p:nvSpPr>
          <p:cNvPr id="43011"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B822EE70-4A27-4304-AFDE-5D033CAB09F3}" type="slidenum">
              <a:rPr lang="it-IT"/>
              <a:pPr>
                <a:lnSpc>
                  <a:spcPct val="100000"/>
                </a:lnSpc>
                <a:spcBef>
                  <a:spcPct val="0"/>
                </a:spcBef>
                <a:buClrTx/>
              </a:pPr>
              <a:t>16</a:t>
            </a:fld>
            <a:endParaRPr lang="it-IT"/>
          </a:p>
        </p:txBody>
      </p:sp>
      <p:sp>
        <p:nvSpPr>
          <p:cNvPr id="43012" name="Rectangle 2"/>
          <p:cNvSpPr>
            <a:spLocks noGrp="1" noRot="1" noChangeAspect="1" noChangeArrowheads="1" noTextEdit="1"/>
          </p:cNvSpPr>
          <p:nvPr>
            <p:ph type="sldImg"/>
          </p:nvPr>
        </p:nvSpPr>
        <p:spPr>
          <a:ln/>
        </p:spPr>
      </p:sp>
      <p:sp>
        <p:nvSpPr>
          <p:cNvPr id="43013"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906463"/>
            <a:fld id="{BB5C629C-354C-4298-974A-38546E51EE54}" type="slidenum">
              <a:rPr lang="it-IT" smtClean="0"/>
              <a:pPr defTabSz="906463"/>
              <a:t>17</a:t>
            </a:fld>
            <a:endParaRPr lang="it-IT" smtClean="0"/>
          </a:p>
        </p:txBody>
      </p:sp>
      <p:sp>
        <p:nvSpPr>
          <p:cNvPr id="44035"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88E57747-6DE9-45FF-A536-3C1E30D61E6F}" type="slidenum">
              <a:rPr lang="it-IT"/>
              <a:pPr>
                <a:lnSpc>
                  <a:spcPct val="100000"/>
                </a:lnSpc>
                <a:spcBef>
                  <a:spcPct val="0"/>
                </a:spcBef>
                <a:buClrTx/>
              </a:pPr>
              <a:t>17</a:t>
            </a:fld>
            <a:endParaRPr lang="it-IT"/>
          </a:p>
        </p:txBody>
      </p:sp>
      <p:sp>
        <p:nvSpPr>
          <p:cNvPr id="44036" name="Rectangle 2"/>
          <p:cNvSpPr>
            <a:spLocks noGrp="1" noRot="1" noChangeAspect="1" noChangeArrowheads="1" noTextEdit="1"/>
          </p:cNvSpPr>
          <p:nvPr>
            <p:ph type="sldImg"/>
          </p:nvPr>
        </p:nvSpPr>
        <p:spPr>
          <a:ln/>
        </p:spPr>
      </p:sp>
      <p:sp>
        <p:nvSpPr>
          <p:cNvPr id="44037"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pPr defTabSz="906463"/>
            <a:fld id="{FFDC71B8-D689-4350-B430-D3229A9FF6EE}" type="slidenum">
              <a:rPr lang="it-IT" smtClean="0"/>
              <a:pPr defTabSz="906463"/>
              <a:t>18</a:t>
            </a:fld>
            <a:endParaRPr lang="it-IT" smtClean="0"/>
          </a:p>
        </p:txBody>
      </p:sp>
      <p:sp>
        <p:nvSpPr>
          <p:cNvPr id="45059"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E57333AA-20F8-432E-A278-807126BA2051}" type="slidenum">
              <a:rPr lang="it-IT"/>
              <a:pPr>
                <a:lnSpc>
                  <a:spcPct val="100000"/>
                </a:lnSpc>
                <a:spcBef>
                  <a:spcPct val="0"/>
                </a:spcBef>
                <a:buClrTx/>
              </a:pPr>
              <a:t>18</a:t>
            </a:fld>
            <a:endParaRPr lang="it-IT"/>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pPr defTabSz="906463"/>
            <a:fld id="{7675F6CA-154A-471D-8482-B013866CA43B}" type="slidenum">
              <a:rPr lang="it-IT" smtClean="0"/>
              <a:pPr defTabSz="906463"/>
              <a:t>19</a:t>
            </a:fld>
            <a:endParaRPr lang="it-IT" smtClean="0"/>
          </a:p>
        </p:txBody>
      </p:sp>
      <p:sp>
        <p:nvSpPr>
          <p:cNvPr id="46083"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A32A282C-88E2-4237-909B-E715ECBA1AAA}" type="slidenum">
              <a:rPr lang="it-IT"/>
              <a:pPr>
                <a:lnSpc>
                  <a:spcPct val="100000"/>
                </a:lnSpc>
                <a:spcBef>
                  <a:spcPct val="0"/>
                </a:spcBef>
                <a:buClrTx/>
              </a:pPr>
              <a:t>19</a:t>
            </a:fld>
            <a:endParaRPr lang="it-IT"/>
          </a:p>
        </p:txBody>
      </p:sp>
      <p:sp>
        <p:nvSpPr>
          <p:cNvPr id="46084" name="Rectangle 2"/>
          <p:cNvSpPr>
            <a:spLocks noGrp="1" noRot="1" noChangeAspect="1" noChangeArrowheads="1" noTextEdit="1"/>
          </p:cNvSpPr>
          <p:nvPr>
            <p:ph type="sldImg"/>
          </p:nvPr>
        </p:nvSpPr>
        <p:spPr>
          <a:ln/>
        </p:spPr>
      </p:sp>
      <p:sp>
        <p:nvSpPr>
          <p:cNvPr id="46085"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06463"/>
            <a:fld id="{3DAE5D50-8499-42E9-A453-1048AB5C4DA9}" type="slidenum">
              <a:rPr lang="it-IT" smtClean="0"/>
              <a:pPr defTabSz="906463"/>
              <a:t>20</a:t>
            </a:fld>
            <a:endParaRPr lang="it-IT" smtClean="0"/>
          </a:p>
        </p:txBody>
      </p:sp>
      <p:sp>
        <p:nvSpPr>
          <p:cNvPr id="47107"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F28D7A39-D422-45F5-B174-9902CD065D48}" type="slidenum">
              <a:rPr lang="it-IT"/>
              <a:pPr>
                <a:lnSpc>
                  <a:spcPct val="100000"/>
                </a:lnSpc>
                <a:spcBef>
                  <a:spcPct val="0"/>
                </a:spcBef>
                <a:buClrTx/>
              </a:pPr>
              <a:t>20</a:t>
            </a:fld>
            <a:endParaRPr lang="it-IT"/>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pPr defTabSz="906463"/>
            <a:fld id="{E5F76E3D-2C4D-49BB-B9DB-ADBBE7ED9868}" type="slidenum">
              <a:rPr lang="it-IT" smtClean="0"/>
              <a:pPr defTabSz="906463"/>
              <a:t>21</a:t>
            </a:fld>
            <a:endParaRPr lang="it-IT" smtClean="0"/>
          </a:p>
        </p:txBody>
      </p:sp>
      <p:sp>
        <p:nvSpPr>
          <p:cNvPr id="48131"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7357631D-EF63-49A3-8D03-AEA59002B122}" type="slidenum">
              <a:rPr lang="it-IT"/>
              <a:pPr>
                <a:lnSpc>
                  <a:spcPct val="100000"/>
                </a:lnSpc>
                <a:spcBef>
                  <a:spcPct val="0"/>
                </a:spcBef>
                <a:buClrTx/>
              </a:pPr>
              <a:t>21</a:t>
            </a:fld>
            <a:endParaRPr lang="it-IT"/>
          </a:p>
        </p:txBody>
      </p:sp>
      <p:sp>
        <p:nvSpPr>
          <p:cNvPr id="48132" name="Rectangle 2"/>
          <p:cNvSpPr>
            <a:spLocks noGrp="1" noRot="1" noChangeAspect="1" noChangeArrowheads="1" noTextEdit="1"/>
          </p:cNvSpPr>
          <p:nvPr>
            <p:ph type="sldImg"/>
          </p:nvPr>
        </p:nvSpPr>
        <p:spPr>
          <a:ln/>
        </p:spPr>
      </p:sp>
      <p:sp>
        <p:nvSpPr>
          <p:cNvPr id="48133"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pPr defTabSz="906463"/>
            <a:fld id="{EB214FDF-3DB3-428C-8FCC-D43024685FD9}" type="slidenum">
              <a:rPr lang="it-IT" smtClean="0"/>
              <a:pPr defTabSz="906463"/>
              <a:t>22</a:t>
            </a:fld>
            <a:endParaRPr lang="it-IT" smtClean="0"/>
          </a:p>
        </p:txBody>
      </p:sp>
      <p:sp>
        <p:nvSpPr>
          <p:cNvPr id="50179" name="Rectangle 7"/>
          <p:cNvSpPr txBox="1">
            <a:spLocks noGrp="1" noChangeArrowheads="1"/>
          </p:cNvSpPr>
          <p:nvPr/>
        </p:nvSpPr>
        <p:spPr bwMode="auto">
          <a:xfrm>
            <a:off x="3851276" y="9377444"/>
            <a:ext cx="2944813" cy="493633"/>
          </a:xfrm>
          <a:prstGeom prst="rect">
            <a:avLst/>
          </a:prstGeom>
          <a:noFill/>
          <a:ln w="9525">
            <a:noFill/>
            <a:miter lim="800000"/>
            <a:headEnd/>
            <a:tailEnd/>
          </a:ln>
        </p:spPr>
        <p:txBody>
          <a:bodyPr lIns="90803" tIns="45402" rIns="90803" bIns="45402" anchor="b"/>
          <a:lstStyle/>
          <a:p>
            <a:pPr>
              <a:lnSpc>
                <a:spcPct val="100000"/>
              </a:lnSpc>
              <a:spcBef>
                <a:spcPct val="0"/>
              </a:spcBef>
              <a:buClrTx/>
            </a:pPr>
            <a:fld id="{48C9EE12-E30C-47FF-AA36-11BF91CAE8A7}" type="slidenum">
              <a:rPr lang="it-IT"/>
              <a:pPr>
                <a:lnSpc>
                  <a:spcPct val="100000"/>
                </a:lnSpc>
                <a:spcBef>
                  <a:spcPct val="0"/>
                </a:spcBef>
                <a:buClrTx/>
              </a:pPr>
              <a:t>22</a:t>
            </a:fld>
            <a:endParaRPr lang="it-IT"/>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xfrm>
            <a:off x="681038" y="4690309"/>
            <a:ext cx="5435600" cy="4442698"/>
          </a:xfrm>
          <a:noFill/>
          <a:ln/>
        </p:spPr>
        <p:txBody>
          <a:bodyPr lIns="90803" tIns="45402" rIns="90803" bIns="45402"/>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Line 15"/>
          <p:cNvSpPr>
            <a:spLocks noChangeShapeType="1"/>
          </p:cNvSpPr>
          <p:nvPr userDrawn="1"/>
        </p:nvSpPr>
        <p:spPr bwMode="auto">
          <a:xfrm>
            <a:off x="1046163" y="3357563"/>
            <a:ext cx="7773987" cy="0"/>
          </a:xfrm>
          <a:prstGeom prst="line">
            <a:avLst/>
          </a:prstGeom>
          <a:noFill/>
          <a:ln w="9525">
            <a:solidFill>
              <a:srgbClr val="00458A"/>
            </a:solidFill>
            <a:round/>
            <a:headEnd/>
            <a:tailEnd/>
          </a:ln>
        </p:spPr>
        <p:txBody>
          <a:bodyPr/>
          <a:lstStyle/>
          <a:p>
            <a:endParaRPr lang="it-IT" dirty="0"/>
          </a:p>
        </p:txBody>
      </p:sp>
      <p:sp>
        <p:nvSpPr>
          <p:cNvPr id="5" name="Line 16"/>
          <p:cNvSpPr>
            <a:spLocks noChangeShapeType="1"/>
          </p:cNvSpPr>
          <p:nvPr userDrawn="1"/>
        </p:nvSpPr>
        <p:spPr bwMode="auto">
          <a:xfrm>
            <a:off x="1046163" y="4149725"/>
            <a:ext cx="7773987" cy="0"/>
          </a:xfrm>
          <a:prstGeom prst="line">
            <a:avLst/>
          </a:prstGeom>
          <a:noFill/>
          <a:ln w="9525">
            <a:solidFill>
              <a:srgbClr val="00458A"/>
            </a:solidFill>
            <a:round/>
            <a:headEnd/>
            <a:tailEnd/>
          </a:ln>
        </p:spPr>
        <p:txBody>
          <a:bodyPr/>
          <a:lstStyle/>
          <a:p>
            <a:endParaRPr lang="it-IT" dirty="0"/>
          </a:p>
        </p:txBody>
      </p:sp>
      <p:sp>
        <p:nvSpPr>
          <p:cNvPr id="6" name="Rectangle 22"/>
          <p:cNvSpPr>
            <a:spLocks noChangeArrowheads="1"/>
          </p:cNvSpPr>
          <p:nvPr userDrawn="1"/>
        </p:nvSpPr>
        <p:spPr bwMode="auto">
          <a:xfrm>
            <a:off x="0" y="0"/>
            <a:ext cx="755650" cy="6858000"/>
          </a:xfrm>
          <a:prstGeom prst="rect">
            <a:avLst/>
          </a:prstGeom>
          <a:gradFill rotWithShape="1">
            <a:gsLst>
              <a:gs pos="0">
                <a:srgbClr val="00458A"/>
              </a:gs>
              <a:gs pos="100000">
                <a:srgbClr val="1F5C98"/>
              </a:gs>
            </a:gsLst>
            <a:lin ang="5400000" scaled="1"/>
          </a:gradFill>
          <a:ln w="9525" algn="ctr">
            <a:solidFill>
              <a:srgbClr val="00458A"/>
            </a:solidFill>
            <a:miter lim="800000"/>
            <a:headEnd/>
            <a:tailEnd/>
          </a:ln>
        </p:spPr>
        <p:txBody>
          <a:bodyPr wrap="none" lIns="90315" tIns="45158" rIns="90315" bIns="45158" anchor="ctr"/>
          <a:lstStyle/>
          <a:p>
            <a:endParaRPr lang="it-IT" dirty="0"/>
          </a:p>
        </p:txBody>
      </p:sp>
      <p:sp>
        <p:nvSpPr>
          <p:cNvPr id="7" name="Line 25"/>
          <p:cNvSpPr>
            <a:spLocks noChangeShapeType="1"/>
          </p:cNvSpPr>
          <p:nvPr userDrawn="1"/>
        </p:nvSpPr>
        <p:spPr bwMode="auto">
          <a:xfrm>
            <a:off x="1042988" y="6165850"/>
            <a:ext cx="7773987" cy="0"/>
          </a:xfrm>
          <a:prstGeom prst="line">
            <a:avLst/>
          </a:prstGeom>
          <a:noFill/>
          <a:ln w="9525">
            <a:solidFill>
              <a:srgbClr val="00458A"/>
            </a:solidFill>
            <a:round/>
            <a:headEnd/>
            <a:tailEnd/>
          </a:ln>
        </p:spPr>
        <p:txBody>
          <a:bodyPr/>
          <a:lstStyle/>
          <a:p>
            <a:endParaRPr lang="it-IT" dirty="0"/>
          </a:p>
        </p:txBody>
      </p:sp>
      <p:pic>
        <p:nvPicPr>
          <p:cNvPr id="8" name="Picture 28" descr="logo_mcc_orizzontale NO MCC"/>
          <p:cNvPicPr>
            <a:picLocks noChangeAspect="1" noChangeArrowheads="1"/>
          </p:cNvPicPr>
          <p:nvPr userDrawn="1"/>
        </p:nvPicPr>
        <p:blipFill>
          <a:blip r:embed="rId2" cstate="print"/>
          <a:srcRect/>
          <a:stretch>
            <a:fillRect/>
          </a:stretch>
        </p:blipFill>
        <p:spPr bwMode="auto">
          <a:xfrm>
            <a:off x="361950" y="477838"/>
            <a:ext cx="4978400" cy="863600"/>
          </a:xfrm>
          <a:prstGeom prst="rect">
            <a:avLst/>
          </a:prstGeom>
          <a:noFill/>
          <a:ln w="9525">
            <a:noFill/>
            <a:miter lim="800000"/>
            <a:headEnd/>
            <a:tailEnd/>
          </a:ln>
        </p:spPr>
      </p:pic>
      <p:sp>
        <p:nvSpPr>
          <p:cNvPr id="4099" name="Rectangle 3"/>
          <p:cNvSpPr>
            <a:spLocks noGrp="1" noChangeArrowheads="1"/>
          </p:cNvSpPr>
          <p:nvPr>
            <p:ph type="ctrTitle"/>
          </p:nvPr>
        </p:nvSpPr>
        <p:spPr bwMode="auto">
          <a:xfrm>
            <a:off x="1044575" y="2209800"/>
            <a:ext cx="7772400" cy="1144588"/>
          </a:xfrm>
          <a:prstGeom prst="rect">
            <a:avLst/>
          </a:prstGeom>
          <a:noFill/>
          <a:ln>
            <a:miter lim="800000"/>
            <a:headEnd/>
            <a:tailEnd/>
          </a:ln>
        </p:spPr>
        <p:txBody>
          <a:bodyPr vert="horz" wrap="square" lIns="91432" tIns="45716" rIns="91432" bIns="45716" numCol="1" anchor="b" anchorCtr="0" compatLnSpc="1">
            <a:prstTxWarp prst="textNoShape">
              <a:avLst/>
            </a:prstTxWarp>
          </a:bodyPr>
          <a:lstStyle>
            <a:lvl1pPr>
              <a:defRPr sz="2300"/>
            </a:lvl1pPr>
          </a:lstStyle>
          <a:p>
            <a:r>
              <a:rPr lang="de-DE"/>
              <a:t>Fare clic per modificare stile</a:t>
            </a:r>
          </a:p>
        </p:txBody>
      </p:sp>
      <p:sp>
        <p:nvSpPr>
          <p:cNvPr id="4100" name="Rectangle 4"/>
          <p:cNvSpPr>
            <a:spLocks noGrp="1" noChangeArrowheads="1"/>
          </p:cNvSpPr>
          <p:nvPr>
            <p:ph type="subTitle" idx="1"/>
          </p:nvPr>
        </p:nvSpPr>
        <p:spPr>
          <a:xfrm>
            <a:off x="1042988" y="3500438"/>
            <a:ext cx="7773987" cy="579437"/>
          </a:xfrm>
        </p:spPr>
        <p:txBody>
          <a:bodyPr anchor="b"/>
          <a:lstStyle>
            <a:lvl1pPr marL="0" indent="0">
              <a:buFont typeface="Webdings" pitchFamily="18" charset="2"/>
              <a:buNone/>
              <a:defRPr/>
            </a:lvl1pPr>
          </a:lstStyle>
          <a:p>
            <a:r>
              <a:rPr lang="de-DE"/>
              <a:t>Fare clic per inserire la data</a:t>
            </a:r>
          </a:p>
        </p:txBody>
      </p:sp>
      <p:sp>
        <p:nvSpPr>
          <p:cNvPr id="9" name="Rectangle 5"/>
          <p:cNvSpPr>
            <a:spLocks noGrp="1" noChangeArrowheads="1"/>
          </p:cNvSpPr>
          <p:nvPr>
            <p:ph type="dt" sz="half" idx="10"/>
          </p:nvPr>
        </p:nvSpPr>
        <p:spPr>
          <a:xfrm>
            <a:off x="1042988" y="6237288"/>
            <a:ext cx="1905000" cy="457200"/>
          </a:xfrm>
        </p:spPr>
        <p:txBody>
          <a:bodyPr/>
          <a:lstStyle>
            <a:lvl1pPr>
              <a:defRPr/>
            </a:lvl1pPr>
          </a:lstStyle>
          <a:p>
            <a:pPr>
              <a:defRPr/>
            </a:pPr>
            <a:fld id="{7E3CC88B-3205-435A-9A70-99AE7653AA60}" type="datetime1">
              <a:rPr lang="it-IT" smtClean="0"/>
              <a:t>26/02/2013</a:t>
            </a:fld>
            <a:r>
              <a:rPr lang="it-IT" smtClean="0"/>
              <a:t>bb</a:t>
            </a:r>
            <a:endParaRPr lang="de-DE" dirty="0"/>
          </a:p>
        </p:txBody>
      </p:sp>
      <p:sp>
        <p:nvSpPr>
          <p:cNvPr id="10" name="Rectangle 6"/>
          <p:cNvSpPr>
            <a:spLocks noGrp="1" noChangeArrowheads="1"/>
          </p:cNvSpPr>
          <p:nvPr>
            <p:ph type="ftr" sz="quarter" idx="11"/>
          </p:nvPr>
        </p:nvSpPr>
        <p:spPr>
          <a:xfrm>
            <a:off x="3476625" y="6237288"/>
            <a:ext cx="2895600" cy="457200"/>
          </a:xfrm>
        </p:spPr>
        <p:txBody>
          <a:bodyPr/>
          <a:lstStyle>
            <a:lvl1pPr>
              <a:defRPr/>
            </a:lvl1pPr>
          </a:lstStyle>
          <a:p>
            <a:pPr>
              <a:defRPr/>
            </a:pPr>
            <a:endParaRPr lang="de-DE"/>
          </a:p>
        </p:txBody>
      </p:sp>
      <p:sp>
        <p:nvSpPr>
          <p:cNvPr id="11" name="Rectangle 7"/>
          <p:cNvSpPr>
            <a:spLocks noGrp="1" noChangeArrowheads="1"/>
          </p:cNvSpPr>
          <p:nvPr>
            <p:ph type="sldNum" sz="quarter" idx="12"/>
          </p:nvPr>
        </p:nvSpPr>
        <p:spPr>
          <a:xfrm>
            <a:off x="6843713" y="6237288"/>
            <a:ext cx="1905000" cy="457200"/>
          </a:xfrm>
        </p:spPr>
        <p:txBody>
          <a:bodyPr anchor="t"/>
          <a:lstStyle>
            <a:lvl1pPr algn="r">
              <a:defRPr sz="1400" b="0">
                <a:solidFill>
                  <a:schemeClr val="tx1"/>
                </a:solidFill>
              </a:defRPr>
            </a:lvl1pPr>
          </a:lstStyle>
          <a:p>
            <a:pPr>
              <a:defRPr/>
            </a:pPr>
            <a:fld id="{10DCC353-1879-40BE-B5AF-0BC81CA8D16C}" type="slidenum">
              <a:rPr lang="de-DE"/>
              <a:pPr>
                <a:defRPr/>
              </a:pPr>
              <a:t>‹N›</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5"/>
          <p:cNvSpPr>
            <a:spLocks noGrp="1" noChangeArrowheads="1"/>
          </p:cNvSpPr>
          <p:nvPr>
            <p:ph type="dt" sz="half" idx="10"/>
          </p:nvPr>
        </p:nvSpPr>
        <p:spPr>
          <a:ln/>
        </p:spPr>
        <p:txBody>
          <a:bodyPr/>
          <a:lstStyle>
            <a:lvl1pPr>
              <a:defRPr/>
            </a:lvl1pPr>
          </a:lstStyle>
          <a:p>
            <a:pPr>
              <a:defRPr/>
            </a:pPr>
            <a:fld id="{0BD72C20-1A4D-4F0D-AE28-453DFD6FFE2F}" type="datetime1">
              <a:rPr lang="it-IT" smtClean="0"/>
              <a:t>26/02/2013</a:t>
            </a:fld>
            <a:endParaRPr lang="it-IT"/>
          </a:p>
        </p:txBody>
      </p:sp>
      <p:sp>
        <p:nvSpPr>
          <p:cNvPr id="5" name="Rectangle 6"/>
          <p:cNvSpPr>
            <a:spLocks noGrp="1" noChangeArrowheads="1"/>
          </p:cNvSpPr>
          <p:nvPr>
            <p:ph type="ftr" sz="quarter" idx="11"/>
          </p:nvPr>
        </p:nvSpPr>
        <p:spPr>
          <a:ln/>
        </p:spPr>
        <p:txBody>
          <a:bodyPr/>
          <a:lstStyle>
            <a:lvl1pPr>
              <a:defRPr/>
            </a:lvl1pPr>
          </a:lstStyle>
          <a:p>
            <a:pPr>
              <a:defRPr/>
            </a:pPr>
            <a:endParaRPr lang="it-IT"/>
          </a:p>
        </p:txBody>
      </p:sp>
      <p:sp>
        <p:nvSpPr>
          <p:cNvPr id="6" name="Rectangle 7"/>
          <p:cNvSpPr>
            <a:spLocks noGrp="1" noChangeArrowheads="1"/>
          </p:cNvSpPr>
          <p:nvPr>
            <p:ph type="sldNum" sz="quarter" idx="12"/>
          </p:nvPr>
        </p:nvSpPr>
        <p:spPr>
          <a:ln/>
        </p:spPr>
        <p:txBody>
          <a:bodyPr/>
          <a:lstStyle>
            <a:lvl1pPr>
              <a:defRPr/>
            </a:lvl1pPr>
          </a:lstStyle>
          <a:p>
            <a:pPr>
              <a:defRPr/>
            </a:pPr>
            <a:fld id="{67689CB1-99DE-4D0E-8304-201E7B489358}"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27825" y="274638"/>
            <a:ext cx="2089150" cy="5680075"/>
          </a:xfrm>
          <a:prstGeom prst="rect">
            <a:avLst/>
          </a:prstGeo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118225" cy="568007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5"/>
          <p:cNvSpPr>
            <a:spLocks noGrp="1" noChangeArrowheads="1"/>
          </p:cNvSpPr>
          <p:nvPr>
            <p:ph type="dt" sz="half" idx="10"/>
          </p:nvPr>
        </p:nvSpPr>
        <p:spPr>
          <a:ln/>
        </p:spPr>
        <p:txBody>
          <a:bodyPr/>
          <a:lstStyle>
            <a:lvl1pPr>
              <a:defRPr/>
            </a:lvl1pPr>
          </a:lstStyle>
          <a:p>
            <a:pPr>
              <a:defRPr/>
            </a:pPr>
            <a:fld id="{E993BAC3-F8CD-41B5-9534-080B59AFCB5A}" type="datetime1">
              <a:rPr lang="it-IT" smtClean="0"/>
              <a:t>26/02/2013</a:t>
            </a:fld>
            <a:endParaRPr lang="it-IT"/>
          </a:p>
        </p:txBody>
      </p:sp>
      <p:sp>
        <p:nvSpPr>
          <p:cNvPr id="5" name="Rectangle 6"/>
          <p:cNvSpPr>
            <a:spLocks noGrp="1" noChangeArrowheads="1"/>
          </p:cNvSpPr>
          <p:nvPr>
            <p:ph type="ftr" sz="quarter" idx="11"/>
          </p:nvPr>
        </p:nvSpPr>
        <p:spPr>
          <a:ln/>
        </p:spPr>
        <p:txBody>
          <a:bodyPr/>
          <a:lstStyle>
            <a:lvl1pPr>
              <a:defRPr/>
            </a:lvl1pPr>
          </a:lstStyle>
          <a:p>
            <a:pPr>
              <a:defRPr/>
            </a:pPr>
            <a:endParaRPr lang="it-IT"/>
          </a:p>
        </p:txBody>
      </p:sp>
      <p:sp>
        <p:nvSpPr>
          <p:cNvPr id="6" name="Rectangle 7"/>
          <p:cNvSpPr>
            <a:spLocks noGrp="1" noChangeArrowheads="1"/>
          </p:cNvSpPr>
          <p:nvPr>
            <p:ph type="sldNum" sz="quarter" idx="12"/>
          </p:nvPr>
        </p:nvSpPr>
        <p:spPr>
          <a:ln/>
        </p:spPr>
        <p:txBody>
          <a:bodyPr/>
          <a:lstStyle>
            <a:lvl1pPr>
              <a:defRPr/>
            </a:lvl1pPr>
          </a:lstStyle>
          <a:p>
            <a:pPr>
              <a:defRPr/>
            </a:pPr>
            <a:fld id="{A9421EAB-7BE0-4579-80CD-79C3EBC77397}"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olo, contenu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044575" y="1370013"/>
            <a:ext cx="3810000" cy="45847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5006975" y="1370013"/>
            <a:ext cx="3810000" cy="221615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5006975" y="3738563"/>
            <a:ext cx="3810000" cy="221615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Rectangle 5"/>
          <p:cNvSpPr>
            <a:spLocks noGrp="1" noChangeArrowheads="1"/>
          </p:cNvSpPr>
          <p:nvPr>
            <p:ph type="dt" sz="half" idx="10"/>
          </p:nvPr>
        </p:nvSpPr>
        <p:spPr>
          <a:ln/>
        </p:spPr>
        <p:txBody>
          <a:bodyPr/>
          <a:lstStyle>
            <a:lvl1pPr>
              <a:defRPr/>
            </a:lvl1pPr>
          </a:lstStyle>
          <a:p>
            <a:pPr>
              <a:defRPr/>
            </a:pPr>
            <a:fld id="{B52B1FD4-03FA-4F4E-A6BC-E002CF9AB858}" type="datetime1">
              <a:rPr lang="it-IT" smtClean="0"/>
              <a:t>26/02/2013</a:t>
            </a:fld>
            <a:endParaRPr lang="it-IT"/>
          </a:p>
        </p:txBody>
      </p:sp>
      <p:sp>
        <p:nvSpPr>
          <p:cNvPr id="7" name="Rectangle 6"/>
          <p:cNvSpPr>
            <a:spLocks noGrp="1" noChangeArrowheads="1"/>
          </p:cNvSpPr>
          <p:nvPr>
            <p:ph type="ftr" sz="quarter" idx="11"/>
          </p:nvPr>
        </p:nvSpPr>
        <p:spPr>
          <a:ln/>
        </p:spPr>
        <p:txBody>
          <a:bodyPr/>
          <a:lstStyle>
            <a:lvl1pPr>
              <a:defRPr/>
            </a:lvl1pPr>
          </a:lstStyle>
          <a:p>
            <a:pPr>
              <a:defRPr/>
            </a:pPr>
            <a:endParaRPr lang="it-IT"/>
          </a:p>
        </p:txBody>
      </p:sp>
      <p:sp>
        <p:nvSpPr>
          <p:cNvPr id="8" name="Rectangle 7"/>
          <p:cNvSpPr>
            <a:spLocks noGrp="1" noChangeArrowheads="1"/>
          </p:cNvSpPr>
          <p:nvPr>
            <p:ph type="sldNum" sz="quarter" idx="12"/>
          </p:nvPr>
        </p:nvSpPr>
        <p:spPr>
          <a:ln/>
        </p:spPr>
        <p:txBody>
          <a:bodyPr/>
          <a:lstStyle>
            <a:lvl1pPr>
              <a:defRPr/>
            </a:lvl1pPr>
          </a:lstStyle>
          <a:p>
            <a:pPr>
              <a:defRPr/>
            </a:pPr>
            <a:fld id="{E6255B32-09C5-4EC4-B6D4-E5A995C1117E}"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1044575" y="1370013"/>
            <a:ext cx="7772400" cy="4584700"/>
          </a:xfrm>
        </p:spPr>
        <p:txBody>
          <a:bodyPr/>
          <a:lstStyle/>
          <a:p>
            <a:pPr lvl="0"/>
            <a:endParaRPr lang="it-IT" noProof="0" smtClean="0"/>
          </a:p>
        </p:txBody>
      </p:sp>
      <p:sp>
        <p:nvSpPr>
          <p:cNvPr id="4" name="Rectangle 5"/>
          <p:cNvSpPr>
            <a:spLocks noGrp="1" noChangeArrowheads="1"/>
          </p:cNvSpPr>
          <p:nvPr>
            <p:ph type="dt" sz="half" idx="10"/>
          </p:nvPr>
        </p:nvSpPr>
        <p:spPr>
          <a:ln/>
        </p:spPr>
        <p:txBody>
          <a:bodyPr/>
          <a:lstStyle>
            <a:lvl1pPr>
              <a:defRPr/>
            </a:lvl1pPr>
          </a:lstStyle>
          <a:p>
            <a:pPr>
              <a:defRPr/>
            </a:pPr>
            <a:fld id="{D9C5B32E-B5D3-4D78-8B6C-523C6F2E8F03}" type="datetime1">
              <a:rPr lang="it-IT" smtClean="0"/>
              <a:t>26/02/2013</a:t>
            </a:fld>
            <a:endParaRPr lang="it-IT"/>
          </a:p>
        </p:txBody>
      </p:sp>
      <p:sp>
        <p:nvSpPr>
          <p:cNvPr id="5" name="Rectangle 6"/>
          <p:cNvSpPr>
            <a:spLocks noGrp="1" noChangeArrowheads="1"/>
          </p:cNvSpPr>
          <p:nvPr>
            <p:ph type="ftr" sz="quarter" idx="11"/>
          </p:nvPr>
        </p:nvSpPr>
        <p:spPr>
          <a:ln/>
        </p:spPr>
        <p:txBody>
          <a:bodyPr/>
          <a:lstStyle>
            <a:lvl1pPr>
              <a:defRPr/>
            </a:lvl1pPr>
          </a:lstStyle>
          <a:p>
            <a:pPr>
              <a:defRPr/>
            </a:pPr>
            <a:endParaRPr lang="it-IT"/>
          </a:p>
        </p:txBody>
      </p:sp>
      <p:sp>
        <p:nvSpPr>
          <p:cNvPr id="6" name="Rectangle 7"/>
          <p:cNvSpPr>
            <a:spLocks noGrp="1" noChangeArrowheads="1"/>
          </p:cNvSpPr>
          <p:nvPr>
            <p:ph type="sldNum" sz="quarter" idx="12"/>
          </p:nvPr>
        </p:nvSpPr>
        <p:spPr>
          <a:ln/>
        </p:spPr>
        <p:txBody>
          <a:bodyPr/>
          <a:lstStyle>
            <a:lvl1pPr>
              <a:defRPr/>
            </a:lvl1pPr>
          </a:lstStyle>
          <a:p>
            <a:pPr>
              <a:defRPr/>
            </a:pPr>
            <a:fld id="{D14D99FB-A677-4319-8338-67B2248D713A}" type="slidenum">
              <a:rPr lang="it-IT"/>
              <a:pPr>
                <a:defRPr/>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1044575" y="1370013"/>
            <a:ext cx="3810000" cy="45847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006975" y="1370013"/>
            <a:ext cx="3810000" cy="45847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5"/>
          <p:cNvSpPr>
            <a:spLocks noGrp="1" noChangeArrowheads="1"/>
          </p:cNvSpPr>
          <p:nvPr>
            <p:ph type="dt" sz="half" idx="10"/>
          </p:nvPr>
        </p:nvSpPr>
        <p:spPr>
          <a:ln/>
        </p:spPr>
        <p:txBody>
          <a:bodyPr/>
          <a:lstStyle>
            <a:lvl1pPr>
              <a:defRPr/>
            </a:lvl1pPr>
          </a:lstStyle>
          <a:p>
            <a:pPr>
              <a:defRPr/>
            </a:pPr>
            <a:fld id="{189D6716-451B-4D51-A47E-DA9469D41F66}" type="datetime1">
              <a:rPr lang="it-IT" smtClean="0"/>
              <a:t>26/02/2013</a:t>
            </a:fld>
            <a:endParaRPr lang="it-IT"/>
          </a:p>
        </p:txBody>
      </p:sp>
      <p:sp>
        <p:nvSpPr>
          <p:cNvPr id="6" name="Rectangle 6"/>
          <p:cNvSpPr>
            <a:spLocks noGrp="1" noChangeArrowheads="1"/>
          </p:cNvSpPr>
          <p:nvPr>
            <p:ph type="ftr" sz="quarter" idx="11"/>
          </p:nvPr>
        </p:nvSpPr>
        <p:spPr>
          <a:ln/>
        </p:spPr>
        <p:txBody>
          <a:bodyPr/>
          <a:lstStyle>
            <a:lvl1pPr>
              <a:defRPr/>
            </a:lvl1pPr>
          </a:lstStyle>
          <a:p>
            <a:pPr>
              <a:defRPr/>
            </a:pPr>
            <a:endParaRPr lang="it-IT"/>
          </a:p>
        </p:txBody>
      </p:sp>
      <p:sp>
        <p:nvSpPr>
          <p:cNvPr id="7" name="Rectangle 7"/>
          <p:cNvSpPr>
            <a:spLocks noGrp="1" noChangeArrowheads="1"/>
          </p:cNvSpPr>
          <p:nvPr>
            <p:ph type="sldNum" sz="quarter" idx="12"/>
          </p:nvPr>
        </p:nvSpPr>
        <p:spPr>
          <a:ln/>
        </p:spPr>
        <p:txBody>
          <a:bodyPr/>
          <a:lstStyle>
            <a:lvl1pPr>
              <a:defRPr/>
            </a:lvl1pPr>
          </a:lstStyle>
          <a:p>
            <a:pPr>
              <a:defRPr/>
            </a:pPr>
            <a:fld id="{A5D880D5-D6B6-4709-A771-C3BBB033B50A}" type="slidenum">
              <a:rPr lang="it-IT"/>
              <a:pPr>
                <a:defRPr/>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1_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5"/>
          <p:cNvSpPr>
            <a:spLocks noGrp="1" noChangeArrowheads="1"/>
          </p:cNvSpPr>
          <p:nvPr>
            <p:ph type="dt" sz="half" idx="10"/>
          </p:nvPr>
        </p:nvSpPr>
        <p:spPr>
          <a:ln/>
        </p:spPr>
        <p:txBody>
          <a:bodyPr/>
          <a:lstStyle>
            <a:lvl1pPr>
              <a:defRPr/>
            </a:lvl1pPr>
          </a:lstStyle>
          <a:p>
            <a:pPr>
              <a:defRPr/>
            </a:pPr>
            <a:fld id="{C311F740-6BF0-4607-8923-C66515E116F8}" type="datetime1">
              <a:rPr lang="it-IT" smtClean="0"/>
              <a:t>26/02/2013</a:t>
            </a:fld>
            <a:endParaRPr lang="it-IT"/>
          </a:p>
        </p:txBody>
      </p:sp>
      <p:sp>
        <p:nvSpPr>
          <p:cNvPr id="5" name="Rectangle 6"/>
          <p:cNvSpPr>
            <a:spLocks noGrp="1" noChangeArrowheads="1"/>
          </p:cNvSpPr>
          <p:nvPr>
            <p:ph type="ftr" sz="quarter" idx="11"/>
          </p:nvPr>
        </p:nvSpPr>
        <p:spPr>
          <a:ln/>
        </p:spPr>
        <p:txBody>
          <a:bodyPr/>
          <a:lstStyle>
            <a:lvl1pPr>
              <a:defRPr/>
            </a:lvl1pPr>
          </a:lstStyle>
          <a:p>
            <a:pPr>
              <a:defRPr/>
            </a:pPr>
            <a:endParaRPr lang="it-IT"/>
          </a:p>
        </p:txBody>
      </p:sp>
      <p:sp>
        <p:nvSpPr>
          <p:cNvPr id="6" name="Rectangle 7"/>
          <p:cNvSpPr>
            <a:spLocks noGrp="1" noChangeArrowheads="1"/>
          </p:cNvSpPr>
          <p:nvPr>
            <p:ph type="sldNum" sz="quarter" idx="12"/>
          </p:nvPr>
        </p:nvSpPr>
        <p:spPr>
          <a:ln/>
        </p:spPr>
        <p:txBody>
          <a:bodyPr/>
          <a:lstStyle>
            <a:lvl1pPr>
              <a:defRPr/>
            </a:lvl1pPr>
          </a:lstStyle>
          <a:p>
            <a:pPr>
              <a:defRPr/>
            </a:pPr>
            <a:fld id="{0656AEF6-B628-48F0-9573-CBD732A93C7C}" type="slidenum">
              <a:rPr lang="it-IT"/>
              <a:pPr>
                <a:defRPr/>
              </a:pPr>
              <a:t>‹N›</a:t>
            </a:fld>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7"/>
          <p:cNvSpPr>
            <a:spLocks noGrp="1" noChangeArrowheads="1"/>
          </p:cNvSpPr>
          <p:nvPr>
            <p:ph type="sldNum" sz="quarter" idx="10"/>
          </p:nvPr>
        </p:nvSpPr>
        <p:spPr>
          <a:ln/>
        </p:spPr>
        <p:txBody>
          <a:bodyPr/>
          <a:lstStyle>
            <a:lvl1pPr>
              <a:defRPr/>
            </a:lvl1pPr>
          </a:lstStyle>
          <a:p>
            <a:pPr>
              <a:defRPr/>
            </a:pPr>
            <a:fld id="{F5754A42-481E-4D3E-92C1-B652312C8DAD}" type="slidenum">
              <a:rPr lang="it-IT"/>
              <a:pPr>
                <a:defRPr/>
              </a:pPr>
              <a:t>‹N›</a:t>
            </a:fld>
            <a:endParaRPr lang="it-IT"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7"/>
          <p:cNvSpPr>
            <a:spLocks noGrp="1" noChangeArrowheads="1"/>
          </p:cNvSpPr>
          <p:nvPr>
            <p:ph type="sldNum" sz="quarter" idx="10"/>
          </p:nvPr>
        </p:nvSpPr>
        <p:spPr>
          <a:ln/>
        </p:spPr>
        <p:txBody>
          <a:bodyPr/>
          <a:lstStyle>
            <a:lvl1pPr>
              <a:defRPr/>
            </a:lvl1pPr>
          </a:lstStyle>
          <a:p>
            <a:pPr>
              <a:defRPr/>
            </a:pPr>
            <a:fld id="{8DB21C8F-7C37-4D26-957A-77EAAEB942E1}" type="slidenum">
              <a:rPr lang="it-IT"/>
              <a:pPr>
                <a:defRPr/>
              </a:pPr>
              <a:t>‹N›</a:t>
            </a:fld>
            <a:endParaRPr lang="it-IT"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7"/>
          <p:cNvSpPr>
            <a:spLocks noGrp="1" noChangeArrowheads="1"/>
          </p:cNvSpPr>
          <p:nvPr>
            <p:ph type="sldNum" sz="quarter" idx="10"/>
          </p:nvPr>
        </p:nvSpPr>
        <p:spPr>
          <a:ln/>
        </p:spPr>
        <p:txBody>
          <a:bodyPr/>
          <a:lstStyle>
            <a:lvl1pPr>
              <a:defRPr/>
            </a:lvl1pPr>
          </a:lstStyle>
          <a:p>
            <a:pPr>
              <a:defRPr/>
            </a:pPr>
            <a:fld id="{04F635B7-7637-4F51-B2FA-AA7228C7F6D5}" type="slidenum">
              <a:rPr lang="it-IT"/>
              <a:pPr>
                <a:defRPr/>
              </a:pPr>
              <a:t>‹N›</a:t>
            </a:fld>
            <a:endParaRPr lang="it-IT"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971550" y="1103313"/>
            <a:ext cx="3810000" cy="4584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33950" y="1103313"/>
            <a:ext cx="3810000" cy="4584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7"/>
          <p:cNvSpPr>
            <a:spLocks noGrp="1" noChangeArrowheads="1"/>
          </p:cNvSpPr>
          <p:nvPr>
            <p:ph type="sldNum" sz="quarter" idx="10"/>
          </p:nvPr>
        </p:nvSpPr>
        <p:spPr>
          <a:ln/>
        </p:spPr>
        <p:txBody>
          <a:bodyPr/>
          <a:lstStyle>
            <a:lvl1pPr>
              <a:defRPr/>
            </a:lvl1pPr>
          </a:lstStyle>
          <a:p>
            <a:pPr>
              <a:defRPr/>
            </a:pPr>
            <a:fld id="{851E34B5-B19E-462E-9AE0-94CFFEB710FD}" type="slidenum">
              <a:rPr lang="it-IT"/>
              <a:pPr>
                <a:defRPr/>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5"/>
          <p:cNvSpPr>
            <a:spLocks noGrp="1" noChangeArrowheads="1"/>
          </p:cNvSpPr>
          <p:nvPr>
            <p:ph type="dt" sz="half" idx="10"/>
          </p:nvPr>
        </p:nvSpPr>
        <p:spPr>
          <a:ln/>
        </p:spPr>
        <p:txBody>
          <a:bodyPr/>
          <a:lstStyle>
            <a:lvl1pPr>
              <a:defRPr/>
            </a:lvl1pPr>
          </a:lstStyle>
          <a:p>
            <a:pPr>
              <a:defRPr/>
            </a:pPr>
            <a:fld id="{08AAA63C-6919-4EEB-94B8-3CC88F23031B}" type="datetime1">
              <a:rPr lang="it-IT" smtClean="0"/>
              <a:t>26/02/2013</a:t>
            </a:fld>
            <a:endParaRPr lang="it-IT"/>
          </a:p>
        </p:txBody>
      </p:sp>
      <p:sp>
        <p:nvSpPr>
          <p:cNvPr id="5" name="Rectangle 6"/>
          <p:cNvSpPr>
            <a:spLocks noGrp="1" noChangeArrowheads="1"/>
          </p:cNvSpPr>
          <p:nvPr>
            <p:ph type="ftr" sz="quarter" idx="11"/>
          </p:nvPr>
        </p:nvSpPr>
        <p:spPr>
          <a:ln/>
        </p:spPr>
        <p:txBody>
          <a:bodyPr/>
          <a:lstStyle>
            <a:lvl1pPr>
              <a:defRPr/>
            </a:lvl1pPr>
          </a:lstStyle>
          <a:p>
            <a:pPr>
              <a:defRPr/>
            </a:pPr>
            <a:endParaRPr lang="it-IT"/>
          </a:p>
        </p:txBody>
      </p:sp>
      <p:sp>
        <p:nvSpPr>
          <p:cNvPr id="6" name="Rectangle 7"/>
          <p:cNvSpPr>
            <a:spLocks noGrp="1" noChangeArrowheads="1"/>
          </p:cNvSpPr>
          <p:nvPr>
            <p:ph type="sldNum" sz="quarter" idx="12"/>
          </p:nvPr>
        </p:nvSpPr>
        <p:spPr>
          <a:ln/>
        </p:spPr>
        <p:txBody>
          <a:bodyPr/>
          <a:lstStyle>
            <a:lvl1pPr>
              <a:defRPr/>
            </a:lvl1pPr>
          </a:lstStyle>
          <a:p>
            <a:pPr>
              <a:defRPr/>
            </a:pPr>
            <a:fld id="{B0B345C9-5E45-42E6-8923-57CD77A0F2B7}" type="slidenum">
              <a:rPr lang="it-IT"/>
              <a:pPr>
                <a:defRPr/>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7"/>
          <p:cNvSpPr>
            <a:spLocks noGrp="1" noChangeArrowheads="1"/>
          </p:cNvSpPr>
          <p:nvPr>
            <p:ph type="sldNum" sz="quarter" idx="10"/>
          </p:nvPr>
        </p:nvSpPr>
        <p:spPr>
          <a:ln/>
        </p:spPr>
        <p:txBody>
          <a:bodyPr/>
          <a:lstStyle>
            <a:lvl1pPr>
              <a:defRPr/>
            </a:lvl1pPr>
          </a:lstStyle>
          <a:p>
            <a:pPr>
              <a:defRPr/>
            </a:pPr>
            <a:fld id="{CF363858-BB4E-41D6-9A64-132565A8B060}" type="slidenum">
              <a:rPr lang="it-IT"/>
              <a:pPr>
                <a:defRPr/>
              </a:pPr>
              <a:t>‹N›</a:t>
            </a:fld>
            <a:endParaRPr lang="it-IT"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Rectangle 7"/>
          <p:cNvSpPr>
            <a:spLocks noGrp="1" noChangeArrowheads="1"/>
          </p:cNvSpPr>
          <p:nvPr>
            <p:ph type="sldNum" sz="quarter" idx="10"/>
          </p:nvPr>
        </p:nvSpPr>
        <p:spPr>
          <a:ln/>
        </p:spPr>
        <p:txBody>
          <a:bodyPr/>
          <a:lstStyle>
            <a:lvl1pPr>
              <a:defRPr/>
            </a:lvl1pPr>
          </a:lstStyle>
          <a:p>
            <a:pPr>
              <a:defRPr/>
            </a:pPr>
            <a:fld id="{03D61238-2A8E-48F5-A8C0-41FD341E23DE}" type="slidenum">
              <a:rPr lang="it-IT"/>
              <a:pPr>
                <a:defRPr/>
              </a:pPr>
              <a:t>‹N›</a:t>
            </a:fld>
            <a:endParaRPr lang="it-IT"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fld id="{03DA3980-BEEB-461A-80A2-E56A26DBDB09}" type="slidenum">
              <a:rPr lang="it-IT"/>
              <a:pPr>
                <a:defRPr/>
              </a:pPr>
              <a:t>‹N›</a:t>
            </a:fld>
            <a:endParaRPr lang="it-IT"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7"/>
          <p:cNvSpPr>
            <a:spLocks noGrp="1" noChangeArrowheads="1"/>
          </p:cNvSpPr>
          <p:nvPr>
            <p:ph type="sldNum" sz="quarter" idx="10"/>
          </p:nvPr>
        </p:nvSpPr>
        <p:spPr>
          <a:ln/>
        </p:spPr>
        <p:txBody>
          <a:bodyPr/>
          <a:lstStyle>
            <a:lvl1pPr>
              <a:defRPr/>
            </a:lvl1pPr>
          </a:lstStyle>
          <a:p>
            <a:pPr>
              <a:defRPr/>
            </a:pPr>
            <a:fld id="{6BB2339B-81FF-4DD0-97DE-293B84D13A90}" type="slidenum">
              <a:rPr lang="it-IT"/>
              <a:pPr>
                <a:defRPr/>
              </a:pPr>
              <a:t>‹N›</a:t>
            </a:fld>
            <a:endParaRPr lang="it-IT"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7"/>
          <p:cNvSpPr>
            <a:spLocks noGrp="1" noChangeArrowheads="1"/>
          </p:cNvSpPr>
          <p:nvPr>
            <p:ph type="sldNum" sz="quarter" idx="10"/>
          </p:nvPr>
        </p:nvSpPr>
        <p:spPr>
          <a:ln/>
        </p:spPr>
        <p:txBody>
          <a:bodyPr/>
          <a:lstStyle>
            <a:lvl1pPr>
              <a:defRPr/>
            </a:lvl1pPr>
          </a:lstStyle>
          <a:p>
            <a:pPr>
              <a:defRPr/>
            </a:pPr>
            <a:fld id="{37268B3A-E2A9-4F67-A940-3483D68E0A8B}" type="slidenum">
              <a:rPr lang="it-IT"/>
              <a:pPr>
                <a:defRPr/>
              </a:pPr>
              <a:t>‹N›</a:t>
            </a:fld>
            <a:endParaRPr lang="it-IT"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1_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7"/>
          <p:cNvSpPr>
            <a:spLocks noGrp="1" noChangeArrowheads="1"/>
          </p:cNvSpPr>
          <p:nvPr>
            <p:ph type="sldNum" sz="quarter" idx="10"/>
          </p:nvPr>
        </p:nvSpPr>
        <p:spPr>
          <a:ln/>
        </p:spPr>
        <p:txBody>
          <a:bodyPr/>
          <a:lstStyle>
            <a:lvl1pPr>
              <a:defRPr/>
            </a:lvl1pPr>
          </a:lstStyle>
          <a:p>
            <a:pPr>
              <a:defRPr/>
            </a:pPr>
            <a:fld id="{534810DA-1EAF-480F-8CCF-0850BE58EADF}" type="slidenum">
              <a:rPr lang="it-IT"/>
              <a:pPr>
                <a:defRPr/>
              </a:pPr>
              <a:t>‹N›</a:t>
            </a:fld>
            <a:endParaRPr lang="it-IT"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72263" y="274638"/>
            <a:ext cx="2071687" cy="541337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62663" cy="541337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7"/>
          <p:cNvSpPr>
            <a:spLocks noGrp="1" noChangeArrowheads="1"/>
          </p:cNvSpPr>
          <p:nvPr>
            <p:ph type="sldNum" sz="quarter" idx="10"/>
          </p:nvPr>
        </p:nvSpPr>
        <p:spPr>
          <a:ln/>
        </p:spPr>
        <p:txBody>
          <a:bodyPr/>
          <a:lstStyle>
            <a:lvl1pPr>
              <a:defRPr/>
            </a:lvl1pPr>
          </a:lstStyle>
          <a:p>
            <a:pPr>
              <a:defRPr/>
            </a:pPr>
            <a:fld id="{C580F505-D61C-4CD3-A4D4-FD2DD1870A7F}" type="slidenum">
              <a:rPr lang="it-IT"/>
              <a:pPr>
                <a:defRPr/>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5"/>
          <p:cNvSpPr>
            <a:spLocks noGrp="1" noChangeArrowheads="1"/>
          </p:cNvSpPr>
          <p:nvPr>
            <p:ph type="dt" sz="half" idx="10"/>
          </p:nvPr>
        </p:nvSpPr>
        <p:spPr>
          <a:ln/>
        </p:spPr>
        <p:txBody>
          <a:bodyPr/>
          <a:lstStyle>
            <a:lvl1pPr>
              <a:defRPr/>
            </a:lvl1pPr>
          </a:lstStyle>
          <a:p>
            <a:pPr>
              <a:defRPr/>
            </a:pPr>
            <a:fld id="{382F40B4-4D25-4BD8-8B9C-D57EAB0D1A4E}" type="datetime1">
              <a:rPr lang="it-IT" smtClean="0"/>
              <a:t>26/02/2013</a:t>
            </a:fld>
            <a:endParaRPr lang="it-IT"/>
          </a:p>
        </p:txBody>
      </p:sp>
      <p:sp>
        <p:nvSpPr>
          <p:cNvPr id="5" name="Rectangle 6"/>
          <p:cNvSpPr>
            <a:spLocks noGrp="1" noChangeArrowheads="1"/>
          </p:cNvSpPr>
          <p:nvPr>
            <p:ph type="ftr" sz="quarter" idx="11"/>
          </p:nvPr>
        </p:nvSpPr>
        <p:spPr>
          <a:ln/>
        </p:spPr>
        <p:txBody>
          <a:bodyPr/>
          <a:lstStyle>
            <a:lvl1pPr>
              <a:defRPr/>
            </a:lvl1pPr>
          </a:lstStyle>
          <a:p>
            <a:pPr>
              <a:defRPr/>
            </a:pPr>
            <a:endParaRPr lang="it-IT"/>
          </a:p>
        </p:txBody>
      </p:sp>
      <p:sp>
        <p:nvSpPr>
          <p:cNvPr id="6" name="Rectangle 7"/>
          <p:cNvSpPr>
            <a:spLocks noGrp="1" noChangeArrowheads="1"/>
          </p:cNvSpPr>
          <p:nvPr>
            <p:ph type="sldNum" sz="quarter" idx="12"/>
          </p:nvPr>
        </p:nvSpPr>
        <p:spPr>
          <a:ln/>
        </p:spPr>
        <p:txBody>
          <a:bodyPr/>
          <a:lstStyle>
            <a:lvl1pPr>
              <a:defRPr/>
            </a:lvl1pPr>
          </a:lstStyle>
          <a:p>
            <a:pPr>
              <a:defRPr/>
            </a:pPr>
            <a:fld id="{D999141A-FD7C-45DB-907A-452FB572190D}"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044575" y="1370013"/>
            <a:ext cx="3810000" cy="4584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006975" y="1370013"/>
            <a:ext cx="3810000" cy="4584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5"/>
          <p:cNvSpPr>
            <a:spLocks noGrp="1" noChangeArrowheads="1"/>
          </p:cNvSpPr>
          <p:nvPr>
            <p:ph type="dt" sz="half" idx="10"/>
          </p:nvPr>
        </p:nvSpPr>
        <p:spPr>
          <a:ln/>
        </p:spPr>
        <p:txBody>
          <a:bodyPr/>
          <a:lstStyle>
            <a:lvl1pPr>
              <a:defRPr/>
            </a:lvl1pPr>
          </a:lstStyle>
          <a:p>
            <a:pPr>
              <a:defRPr/>
            </a:pPr>
            <a:fld id="{12666E9A-7268-45A6-A90E-B0EDB8BBC725}" type="datetime1">
              <a:rPr lang="it-IT" smtClean="0"/>
              <a:t>26/02/2013</a:t>
            </a:fld>
            <a:endParaRPr lang="it-IT"/>
          </a:p>
        </p:txBody>
      </p:sp>
      <p:sp>
        <p:nvSpPr>
          <p:cNvPr id="6" name="Rectangle 6"/>
          <p:cNvSpPr>
            <a:spLocks noGrp="1" noChangeArrowheads="1"/>
          </p:cNvSpPr>
          <p:nvPr>
            <p:ph type="ftr" sz="quarter" idx="11"/>
          </p:nvPr>
        </p:nvSpPr>
        <p:spPr>
          <a:ln/>
        </p:spPr>
        <p:txBody>
          <a:bodyPr/>
          <a:lstStyle>
            <a:lvl1pPr>
              <a:defRPr/>
            </a:lvl1pPr>
          </a:lstStyle>
          <a:p>
            <a:pPr>
              <a:defRPr/>
            </a:pPr>
            <a:endParaRPr lang="it-IT"/>
          </a:p>
        </p:txBody>
      </p:sp>
      <p:sp>
        <p:nvSpPr>
          <p:cNvPr id="7" name="Rectangle 7"/>
          <p:cNvSpPr>
            <a:spLocks noGrp="1" noChangeArrowheads="1"/>
          </p:cNvSpPr>
          <p:nvPr>
            <p:ph type="sldNum" sz="quarter" idx="12"/>
          </p:nvPr>
        </p:nvSpPr>
        <p:spPr>
          <a:ln/>
        </p:spPr>
        <p:txBody>
          <a:bodyPr/>
          <a:lstStyle>
            <a:lvl1pPr>
              <a:defRPr/>
            </a:lvl1pPr>
          </a:lstStyle>
          <a:p>
            <a:pPr>
              <a:defRPr/>
            </a:pPr>
            <a:fld id="{E4CBB6C8-75D3-424D-A594-7909D031A2A5}"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5"/>
          <p:cNvSpPr>
            <a:spLocks noGrp="1" noChangeArrowheads="1"/>
          </p:cNvSpPr>
          <p:nvPr>
            <p:ph type="dt" sz="half" idx="10"/>
          </p:nvPr>
        </p:nvSpPr>
        <p:spPr>
          <a:ln/>
        </p:spPr>
        <p:txBody>
          <a:bodyPr/>
          <a:lstStyle>
            <a:lvl1pPr>
              <a:defRPr/>
            </a:lvl1pPr>
          </a:lstStyle>
          <a:p>
            <a:pPr>
              <a:defRPr/>
            </a:pPr>
            <a:fld id="{B38A05B9-3406-432C-A1E1-B98C2753A63E}" type="datetime1">
              <a:rPr lang="it-IT" smtClean="0"/>
              <a:t>26/02/2013</a:t>
            </a:fld>
            <a:endParaRPr lang="it-IT"/>
          </a:p>
        </p:txBody>
      </p:sp>
      <p:sp>
        <p:nvSpPr>
          <p:cNvPr id="8" name="Rectangle 6"/>
          <p:cNvSpPr>
            <a:spLocks noGrp="1" noChangeArrowheads="1"/>
          </p:cNvSpPr>
          <p:nvPr>
            <p:ph type="ftr" sz="quarter" idx="11"/>
          </p:nvPr>
        </p:nvSpPr>
        <p:spPr>
          <a:ln/>
        </p:spPr>
        <p:txBody>
          <a:bodyPr/>
          <a:lstStyle>
            <a:lvl1pPr>
              <a:defRPr/>
            </a:lvl1pPr>
          </a:lstStyle>
          <a:p>
            <a:pPr>
              <a:defRPr/>
            </a:pPr>
            <a:endParaRPr lang="it-IT"/>
          </a:p>
        </p:txBody>
      </p:sp>
      <p:sp>
        <p:nvSpPr>
          <p:cNvPr id="9" name="Rectangle 7"/>
          <p:cNvSpPr>
            <a:spLocks noGrp="1" noChangeArrowheads="1"/>
          </p:cNvSpPr>
          <p:nvPr>
            <p:ph type="sldNum" sz="quarter" idx="12"/>
          </p:nvPr>
        </p:nvSpPr>
        <p:spPr>
          <a:ln/>
        </p:spPr>
        <p:txBody>
          <a:bodyPr/>
          <a:lstStyle>
            <a:lvl1pPr>
              <a:defRPr/>
            </a:lvl1pPr>
          </a:lstStyle>
          <a:p>
            <a:pPr>
              <a:defRPr/>
            </a:pPr>
            <a:fld id="{A7DC56F6-EA59-42A2-AF20-4B6AB900B2C5}"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Rectangle 5"/>
          <p:cNvSpPr>
            <a:spLocks noGrp="1" noChangeArrowheads="1"/>
          </p:cNvSpPr>
          <p:nvPr>
            <p:ph type="dt" sz="half" idx="10"/>
          </p:nvPr>
        </p:nvSpPr>
        <p:spPr>
          <a:ln/>
        </p:spPr>
        <p:txBody>
          <a:bodyPr/>
          <a:lstStyle>
            <a:lvl1pPr>
              <a:defRPr/>
            </a:lvl1pPr>
          </a:lstStyle>
          <a:p>
            <a:pPr>
              <a:defRPr/>
            </a:pPr>
            <a:fld id="{E8BF0E57-0897-40C0-889D-4C50E2209DDF}" type="datetime1">
              <a:rPr lang="it-IT" smtClean="0"/>
              <a:t>26/02/2013</a:t>
            </a:fld>
            <a:endParaRPr lang="it-IT"/>
          </a:p>
        </p:txBody>
      </p:sp>
      <p:sp>
        <p:nvSpPr>
          <p:cNvPr id="4" name="Rectangle 6"/>
          <p:cNvSpPr>
            <a:spLocks noGrp="1" noChangeArrowheads="1"/>
          </p:cNvSpPr>
          <p:nvPr>
            <p:ph type="ftr" sz="quarter" idx="11"/>
          </p:nvPr>
        </p:nvSpPr>
        <p:spPr>
          <a:ln/>
        </p:spPr>
        <p:txBody>
          <a:bodyPr/>
          <a:lstStyle>
            <a:lvl1pPr>
              <a:defRPr/>
            </a:lvl1pPr>
          </a:lstStyle>
          <a:p>
            <a:pPr>
              <a:defRPr/>
            </a:pPr>
            <a:endParaRPr lang="it-IT"/>
          </a:p>
        </p:txBody>
      </p:sp>
      <p:sp>
        <p:nvSpPr>
          <p:cNvPr id="5" name="Rectangle 7"/>
          <p:cNvSpPr>
            <a:spLocks noGrp="1" noChangeArrowheads="1"/>
          </p:cNvSpPr>
          <p:nvPr>
            <p:ph type="sldNum" sz="quarter" idx="12"/>
          </p:nvPr>
        </p:nvSpPr>
        <p:spPr>
          <a:ln/>
        </p:spPr>
        <p:txBody>
          <a:bodyPr/>
          <a:lstStyle>
            <a:lvl1pPr>
              <a:defRPr/>
            </a:lvl1pPr>
          </a:lstStyle>
          <a:p>
            <a:pPr>
              <a:defRPr/>
            </a:pPr>
            <a:fld id="{3574F35C-44DB-4D6A-ACDB-E4BF5CB241F4}"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A080F289-2F75-4322-B135-71BF6CFB66A4}" type="datetime1">
              <a:rPr lang="it-IT" smtClean="0"/>
              <a:t>26/02/2013</a:t>
            </a:fld>
            <a:endParaRPr lang="it-IT"/>
          </a:p>
        </p:txBody>
      </p:sp>
      <p:sp>
        <p:nvSpPr>
          <p:cNvPr id="3" name="Rectangle 6"/>
          <p:cNvSpPr>
            <a:spLocks noGrp="1" noChangeArrowheads="1"/>
          </p:cNvSpPr>
          <p:nvPr>
            <p:ph type="ftr" sz="quarter" idx="11"/>
          </p:nvPr>
        </p:nvSpPr>
        <p:spPr>
          <a:ln/>
        </p:spPr>
        <p:txBody>
          <a:bodyPr/>
          <a:lstStyle>
            <a:lvl1pPr>
              <a:defRPr/>
            </a:lvl1pPr>
          </a:lstStyle>
          <a:p>
            <a:pPr>
              <a:defRPr/>
            </a:pPr>
            <a:endParaRPr lang="it-IT"/>
          </a:p>
        </p:txBody>
      </p:sp>
      <p:sp>
        <p:nvSpPr>
          <p:cNvPr id="4" name="Rectangle 7"/>
          <p:cNvSpPr>
            <a:spLocks noGrp="1" noChangeArrowheads="1"/>
          </p:cNvSpPr>
          <p:nvPr>
            <p:ph type="sldNum" sz="quarter" idx="12"/>
          </p:nvPr>
        </p:nvSpPr>
        <p:spPr>
          <a:ln/>
        </p:spPr>
        <p:txBody>
          <a:bodyPr/>
          <a:lstStyle>
            <a:lvl1pPr>
              <a:defRPr/>
            </a:lvl1pPr>
          </a:lstStyle>
          <a:p>
            <a:pPr>
              <a:defRPr/>
            </a:pPr>
            <a:fld id="{7DD1E902-5B36-497A-8ED3-5166E9457BB3}"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5"/>
          <p:cNvSpPr>
            <a:spLocks noGrp="1" noChangeArrowheads="1"/>
          </p:cNvSpPr>
          <p:nvPr>
            <p:ph type="dt" sz="half" idx="10"/>
          </p:nvPr>
        </p:nvSpPr>
        <p:spPr>
          <a:ln/>
        </p:spPr>
        <p:txBody>
          <a:bodyPr/>
          <a:lstStyle>
            <a:lvl1pPr>
              <a:defRPr/>
            </a:lvl1pPr>
          </a:lstStyle>
          <a:p>
            <a:pPr>
              <a:defRPr/>
            </a:pPr>
            <a:fld id="{7EF5A35A-9B23-4046-9C5E-3BD53A704948}" type="datetime1">
              <a:rPr lang="it-IT" smtClean="0"/>
              <a:t>26/02/2013</a:t>
            </a:fld>
            <a:endParaRPr lang="it-IT"/>
          </a:p>
        </p:txBody>
      </p:sp>
      <p:sp>
        <p:nvSpPr>
          <p:cNvPr id="6" name="Rectangle 6"/>
          <p:cNvSpPr>
            <a:spLocks noGrp="1" noChangeArrowheads="1"/>
          </p:cNvSpPr>
          <p:nvPr>
            <p:ph type="ftr" sz="quarter" idx="11"/>
          </p:nvPr>
        </p:nvSpPr>
        <p:spPr>
          <a:ln/>
        </p:spPr>
        <p:txBody>
          <a:bodyPr/>
          <a:lstStyle>
            <a:lvl1pPr>
              <a:defRPr/>
            </a:lvl1pPr>
          </a:lstStyle>
          <a:p>
            <a:pPr>
              <a:defRPr/>
            </a:pPr>
            <a:endParaRPr lang="it-IT"/>
          </a:p>
        </p:txBody>
      </p:sp>
      <p:sp>
        <p:nvSpPr>
          <p:cNvPr id="7" name="Rectangle 7"/>
          <p:cNvSpPr>
            <a:spLocks noGrp="1" noChangeArrowheads="1"/>
          </p:cNvSpPr>
          <p:nvPr>
            <p:ph type="sldNum" sz="quarter" idx="12"/>
          </p:nvPr>
        </p:nvSpPr>
        <p:spPr>
          <a:ln/>
        </p:spPr>
        <p:txBody>
          <a:bodyPr/>
          <a:lstStyle>
            <a:lvl1pPr>
              <a:defRPr/>
            </a:lvl1pPr>
          </a:lstStyle>
          <a:p>
            <a:pPr>
              <a:defRPr/>
            </a:pPr>
            <a:fld id="{495420C0-F763-4697-A228-6AF5037F6528}"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5"/>
          <p:cNvSpPr>
            <a:spLocks noGrp="1" noChangeArrowheads="1"/>
          </p:cNvSpPr>
          <p:nvPr>
            <p:ph type="dt" sz="half" idx="10"/>
          </p:nvPr>
        </p:nvSpPr>
        <p:spPr>
          <a:ln/>
        </p:spPr>
        <p:txBody>
          <a:bodyPr/>
          <a:lstStyle>
            <a:lvl1pPr>
              <a:defRPr/>
            </a:lvl1pPr>
          </a:lstStyle>
          <a:p>
            <a:pPr>
              <a:defRPr/>
            </a:pPr>
            <a:fld id="{5BBE4702-66D3-45EC-8D39-2246EEEED1A8}" type="datetime1">
              <a:rPr lang="it-IT" smtClean="0"/>
              <a:t>26/02/2013</a:t>
            </a:fld>
            <a:endParaRPr lang="it-IT"/>
          </a:p>
        </p:txBody>
      </p:sp>
      <p:sp>
        <p:nvSpPr>
          <p:cNvPr id="6" name="Rectangle 6"/>
          <p:cNvSpPr>
            <a:spLocks noGrp="1" noChangeArrowheads="1"/>
          </p:cNvSpPr>
          <p:nvPr>
            <p:ph type="ftr" sz="quarter" idx="11"/>
          </p:nvPr>
        </p:nvSpPr>
        <p:spPr>
          <a:ln/>
        </p:spPr>
        <p:txBody>
          <a:bodyPr/>
          <a:lstStyle>
            <a:lvl1pPr>
              <a:defRPr/>
            </a:lvl1pPr>
          </a:lstStyle>
          <a:p>
            <a:pPr>
              <a:defRPr/>
            </a:pPr>
            <a:endParaRPr lang="it-IT"/>
          </a:p>
        </p:txBody>
      </p:sp>
      <p:sp>
        <p:nvSpPr>
          <p:cNvPr id="7" name="Rectangle 7"/>
          <p:cNvSpPr>
            <a:spLocks noGrp="1" noChangeArrowheads="1"/>
          </p:cNvSpPr>
          <p:nvPr>
            <p:ph type="sldNum" sz="quarter" idx="12"/>
          </p:nvPr>
        </p:nvSpPr>
        <p:spPr>
          <a:ln/>
        </p:spPr>
        <p:txBody>
          <a:bodyPr/>
          <a:lstStyle>
            <a:lvl1pPr>
              <a:defRPr/>
            </a:lvl1pPr>
          </a:lstStyle>
          <a:p>
            <a:pPr>
              <a:defRPr/>
            </a:pPr>
            <a:fld id="{D4486167-09A3-433E-BA6E-11C6784134CC}"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2.jpe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17" Type="http://schemas.openxmlformats.org/officeDocument/2006/relationships/image" Target="../media/image6.jpeg"/><Relationship Id="rId2" Type="http://schemas.openxmlformats.org/officeDocument/2006/relationships/slideLayout" Target="../slideLayouts/slideLayout17.xml"/><Relationship Id="rId16" Type="http://schemas.openxmlformats.org/officeDocument/2006/relationships/image" Target="../media/image5.jpeg"/><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4.jpe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1044575" y="1370013"/>
            <a:ext cx="7772400" cy="4584700"/>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p>
        </p:txBody>
      </p:sp>
      <p:sp>
        <p:nvSpPr>
          <p:cNvPr id="3077" name="Rectangle 5"/>
          <p:cNvSpPr>
            <a:spLocks noGrp="1" noChangeArrowheads="1"/>
          </p:cNvSpPr>
          <p:nvPr>
            <p:ph type="dt" sz="half" idx="2"/>
          </p:nvPr>
        </p:nvSpPr>
        <p:spPr bwMode="auto">
          <a:xfrm>
            <a:off x="866775" y="6248400"/>
            <a:ext cx="1905000" cy="4572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eaLnBrk="0" hangingPunct="0">
              <a:spcBef>
                <a:spcPct val="0"/>
              </a:spcBef>
              <a:buClrTx/>
              <a:buFontTx/>
              <a:buNone/>
              <a:defRPr sz="1400" b="0"/>
            </a:lvl1pPr>
          </a:lstStyle>
          <a:p>
            <a:pPr>
              <a:defRPr/>
            </a:pPr>
            <a:fld id="{B4322761-FEAA-4C1F-AC7E-51E01B9A8574}" type="datetime1">
              <a:rPr lang="it-IT" smtClean="0"/>
              <a:t>26/02/2013</a:t>
            </a:fld>
            <a:endParaRPr lang="it-IT" dirty="0"/>
          </a:p>
        </p:txBody>
      </p:sp>
      <p:sp>
        <p:nvSpPr>
          <p:cNvPr id="3078" name="Rectangle 6"/>
          <p:cNvSpPr>
            <a:spLocks noGrp="1" noChangeArrowheads="1"/>
          </p:cNvSpPr>
          <p:nvPr>
            <p:ph type="ftr" sz="quarter" idx="3"/>
          </p:nvPr>
        </p:nvSpPr>
        <p:spPr bwMode="auto">
          <a:xfrm>
            <a:off x="3260725" y="6248400"/>
            <a:ext cx="2895600" cy="4572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eaLnBrk="0" hangingPunct="0">
              <a:spcBef>
                <a:spcPct val="0"/>
              </a:spcBef>
              <a:buClrTx/>
              <a:buFontTx/>
              <a:buNone/>
              <a:defRPr sz="1400" b="0"/>
            </a:lvl1pPr>
          </a:lstStyle>
          <a:p>
            <a:pPr>
              <a:defRPr/>
            </a:pPr>
            <a:endParaRPr lang="it-IT" dirty="0"/>
          </a:p>
        </p:txBody>
      </p:sp>
      <p:sp>
        <p:nvSpPr>
          <p:cNvPr id="1029" name="Line 8"/>
          <p:cNvSpPr>
            <a:spLocks noChangeShapeType="1"/>
          </p:cNvSpPr>
          <p:nvPr/>
        </p:nvSpPr>
        <p:spPr bwMode="auto">
          <a:xfrm>
            <a:off x="971550" y="1028700"/>
            <a:ext cx="7996238" cy="0"/>
          </a:xfrm>
          <a:prstGeom prst="line">
            <a:avLst/>
          </a:prstGeom>
          <a:noFill/>
          <a:ln w="19050">
            <a:solidFill>
              <a:srgbClr val="00458A"/>
            </a:solidFill>
            <a:round/>
            <a:headEnd/>
            <a:tailEnd/>
          </a:ln>
        </p:spPr>
        <p:txBody>
          <a:bodyPr wrap="none" anchor="ctr"/>
          <a:lstStyle/>
          <a:p>
            <a:endParaRPr lang="it-IT" dirty="0"/>
          </a:p>
        </p:txBody>
      </p:sp>
      <p:sp>
        <p:nvSpPr>
          <p:cNvPr id="1030" name="Rectangle 14"/>
          <p:cNvSpPr>
            <a:spLocks noChangeArrowheads="1"/>
          </p:cNvSpPr>
          <p:nvPr userDrawn="1"/>
        </p:nvSpPr>
        <p:spPr bwMode="auto">
          <a:xfrm>
            <a:off x="1109663" y="265113"/>
            <a:ext cx="8262937" cy="838200"/>
          </a:xfrm>
          <a:prstGeom prst="rect">
            <a:avLst/>
          </a:prstGeom>
          <a:noFill/>
          <a:ln w="9525">
            <a:noFill/>
            <a:miter lim="800000"/>
            <a:headEnd/>
            <a:tailEnd/>
          </a:ln>
        </p:spPr>
        <p:txBody>
          <a:bodyPr lIns="96661" tIns="48331" rIns="96661" bIns="48331"/>
          <a:lstStyle/>
          <a:p>
            <a:pPr>
              <a:spcBef>
                <a:spcPct val="0"/>
              </a:spcBef>
              <a:buClrTx/>
              <a:buFontTx/>
              <a:buNone/>
            </a:pPr>
            <a:endParaRPr lang="de-DE" sz="1900" dirty="0">
              <a:solidFill>
                <a:schemeClr val="tx2"/>
              </a:solidFill>
            </a:endParaRPr>
          </a:p>
        </p:txBody>
      </p:sp>
      <p:sp>
        <p:nvSpPr>
          <p:cNvPr id="3079" name="Rectangle 7"/>
          <p:cNvSpPr>
            <a:spLocks noGrp="1" noChangeArrowheads="1"/>
          </p:cNvSpPr>
          <p:nvPr>
            <p:ph type="sldNum" sz="quarter" idx="4"/>
          </p:nvPr>
        </p:nvSpPr>
        <p:spPr bwMode="auto">
          <a:xfrm>
            <a:off x="0" y="6151563"/>
            <a:ext cx="788988" cy="457200"/>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ctr" eaLnBrk="0" hangingPunct="0">
              <a:spcBef>
                <a:spcPct val="0"/>
              </a:spcBef>
              <a:buClrTx/>
              <a:buFontTx/>
              <a:buNone/>
              <a:defRPr sz="800">
                <a:solidFill>
                  <a:schemeClr val="bg1"/>
                </a:solidFill>
              </a:defRPr>
            </a:lvl1pPr>
          </a:lstStyle>
          <a:p>
            <a:pPr>
              <a:defRPr/>
            </a:pPr>
            <a:fld id="{DA62AD45-8D2D-474D-9FE6-DB0313CB9DCF}" type="slidenum">
              <a:rPr lang="it-IT"/>
              <a:pPr>
                <a:defRPr/>
              </a:pPr>
              <a:t>‹N›</a:t>
            </a:fld>
            <a:endParaRPr lang="it-IT" dirty="0"/>
          </a:p>
        </p:txBody>
      </p:sp>
      <p:sp>
        <p:nvSpPr>
          <p:cNvPr id="1032" name="Rectangle 17"/>
          <p:cNvSpPr>
            <a:spLocks noChangeArrowheads="1"/>
          </p:cNvSpPr>
          <p:nvPr userDrawn="1"/>
        </p:nvSpPr>
        <p:spPr bwMode="auto">
          <a:xfrm>
            <a:off x="0" y="0"/>
            <a:ext cx="755650" cy="6858000"/>
          </a:xfrm>
          <a:prstGeom prst="rect">
            <a:avLst/>
          </a:prstGeom>
          <a:gradFill rotWithShape="1">
            <a:gsLst>
              <a:gs pos="0">
                <a:srgbClr val="00458A"/>
              </a:gs>
              <a:gs pos="100000">
                <a:srgbClr val="1F5C98"/>
              </a:gs>
            </a:gsLst>
            <a:lin ang="5400000" scaled="1"/>
          </a:gradFill>
          <a:ln w="9525" algn="ctr">
            <a:solidFill>
              <a:srgbClr val="00458A"/>
            </a:solidFill>
            <a:miter lim="800000"/>
            <a:headEnd/>
            <a:tailEnd/>
          </a:ln>
        </p:spPr>
        <p:txBody>
          <a:bodyPr wrap="none" lIns="90315" tIns="45158" rIns="90315" bIns="45158" anchor="ctr"/>
          <a:lstStyle/>
          <a:p>
            <a:endParaRPr lang="it-IT" dirty="0"/>
          </a:p>
        </p:txBody>
      </p:sp>
      <p:sp>
        <p:nvSpPr>
          <p:cNvPr id="1033" name="Rectangle 19"/>
          <p:cNvSpPr>
            <a:spLocks noChangeArrowheads="1"/>
          </p:cNvSpPr>
          <p:nvPr userDrawn="1"/>
        </p:nvSpPr>
        <p:spPr bwMode="auto">
          <a:xfrm>
            <a:off x="0" y="0"/>
            <a:ext cx="755650" cy="2852738"/>
          </a:xfrm>
          <a:prstGeom prst="rect">
            <a:avLst/>
          </a:prstGeom>
          <a:noFill/>
          <a:ln w="9525" algn="ctr">
            <a:solidFill>
              <a:srgbClr val="00458A"/>
            </a:solidFill>
            <a:miter lim="800000"/>
            <a:headEnd/>
            <a:tailEnd/>
          </a:ln>
        </p:spPr>
        <p:txBody>
          <a:bodyPr wrap="none" lIns="90315" tIns="45158" rIns="90315" bIns="45158" anchor="ctr"/>
          <a:lstStyle/>
          <a:p>
            <a:endParaRPr lang="it-IT" dirty="0"/>
          </a:p>
        </p:txBody>
      </p:sp>
      <p:sp>
        <p:nvSpPr>
          <p:cNvPr id="11" name="Rectangle 4"/>
          <p:cNvSpPr>
            <a:spLocks noChangeArrowheads="1"/>
          </p:cNvSpPr>
          <p:nvPr userDrawn="1"/>
        </p:nvSpPr>
        <p:spPr bwMode="auto">
          <a:xfrm rot="-5400000">
            <a:off x="-2424906" y="3585369"/>
            <a:ext cx="5573713" cy="365125"/>
          </a:xfrm>
          <a:prstGeom prst="rect">
            <a:avLst/>
          </a:prstGeom>
          <a:noFill/>
          <a:ln w="9525">
            <a:noFill/>
            <a:miter lim="800000"/>
            <a:headEnd/>
            <a:tailEnd/>
          </a:ln>
        </p:spPr>
        <p:txBody>
          <a:bodyPr lIns="0" tIns="0" rIns="0" bIns="0" anchor="b">
            <a:spAutoFit/>
          </a:bodyPr>
          <a:lstStyle/>
          <a:p>
            <a:pPr marL="268288" indent="-268288" algn="just">
              <a:buClr>
                <a:srgbClr val="00458A"/>
              </a:buClr>
              <a:buFont typeface="Webdings" pitchFamily="18" charset="2"/>
              <a:buNone/>
              <a:tabLst>
                <a:tab pos="901700" algn="l"/>
              </a:tabLst>
            </a:pPr>
            <a:r>
              <a:rPr lang="it-IT" sz="2400" dirty="0">
                <a:solidFill>
                  <a:schemeClr val="bg1"/>
                </a:solidFill>
              </a:rPr>
              <a:t>Fondo di Garanzia per le PMI L. 662/96  </a:t>
            </a:r>
            <a:endParaRPr lang="de-DE" sz="24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4100" r:id="rId1"/>
    <p:sldLayoutId id="2147484086" r:id="rId2"/>
    <p:sldLayoutId id="2147484087" r:id="rId3"/>
    <p:sldLayoutId id="2147484088" r:id="rId4"/>
    <p:sldLayoutId id="2147484089" r:id="rId5"/>
    <p:sldLayoutId id="2147484090" r:id="rId6"/>
    <p:sldLayoutId id="2147484091" r:id="rId7"/>
    <p:sldLayoutId id="2147484092" r:id="rId8"/>
    <p:sldLayoutId id="2147484093" r:id="rId9"/>
    <p:sldLayoutId id="2147484094" r:id="rId10"/>
    <p:sldLayoutId id="2147484095" r:id="rId11"/>
    <p:sldLayoutId id="2147484096" r:id="rId12"/>
    <p:sldLayoutId id="2147484097" r:id="rId13"/>
    <p:sldLayoutId id="2147484098" r:id="rId14"/>
    <p:sldLayoutId id="2147484099" r:id="rId15"/>
  </p:sldLayoutIdLst>
  <p:hf hdr="0" ftr="0" dt="0"/>
  <p:txStyles>
    <p:titleStyle>
      <a:lvl1pPr algn="l" rtl="0" eaLnBrk="0" fontAlgn="base" hangingPunct="0">
        <a:spcBef>
          <a:spcPct val="0"/>
        </a:spcBef>
        <a:spcAft>
          <a:spcPct val="0"/>
        </a:spcAft>
        <a:defRPr sz="1900" b="1">
          <a:solidFill>
            <a:schemeClr val="tx2"/>
          </a:solidFill>
          <a:latin typeface="+mj-lt"/>
          <a:ea typeface="+mj-ea"/>
          <a:cs typeface="+mj-cs"/>
        </a:defRPr>
      </a:lvl1pPr>
      <a:lvl2pPr algn="l" rtl="0" eaLnBrk="0" fontAlgn="base" hangingPunct="0">
        <a:spcBef>
          <a:spcPct val="0"/>
        </a:spcBef>
        <a:spcAft>
          <a:spcPct val="0"/>
        </a:spcAft>
        <a:defRPr sz="1900" b="1">
          <a:solidFill>
            <a:schemeClr val="tx2"/>
          </a:solidFill>
          <a:latin typeface="Arial" charset="0"/>
          <a:ea typeface="Osaka" pitchFamily="1" charset="-128"/>
        </a:defRPr>
      </a:lvl2pPr>
      <a:lvl3pPr algn="l" rtl="0" eaLnBrk="0" fontAlgn="base" hangingPunct="0">
        <a:spcBef>
          <a:spcPct val="0"/>
        </a:spcBef>
        <a:spcAft>
          <a:spcPct val="0"/>
        </a:spcAft>
        <a:defRPr sz="1900" b="1">
          <a:solidFill>
            <a:schemeClr val="tx2"/>
          </a:solidFill>
          <a:latin typeface="Arial" charset="0"/>
          <a:ea typeface="Osaka" pitchFamily="1" charset="-128"/>
        </a:defRPr>
      </a:lvl3pPr>
      <a:lvl4pPr algn="l" rtl="0" eaLnBrk="0" fontAlgn="base" hangingPunct="0">
        <a:spcBef>
          <a:spcPct val="0"/>
        </a:spcBef>
        <a:spcAft>
          <a:spcPct val="0"/>
        </a:spcAft>
        <a:defRPr sz="1900" b="1">
          <a:solidFill>
            <a:schemeClr val="tx2"/>
          </a:solidFill>
          <a:latin typeface="Arial" charset="0"/>
          <a:ea typeface="Osaka" pitchFamily="1" charset="-128"/>
        </a:defRPr>
      </a:lvl4pPr>
      <a:lvl5pPr algn="l" rtl="0" eaLnBrk="0" fontAlgn="base" hangingPunct="0">
        <a:spcBef>
          <a:spcPct val="0"/>
        </a:spcBef>
        <a:spcAft>
          <a:spcPct val="0"/>
        </a:spcAft>
        <a:defRPr sz="1900" b="1">
          <a:solidFill>
            <a:schemeClr val="tx2"/>
          </a:solidFill>
          <a:latin typeface="Arial" charset="0"/>
          <a:ea typeface="Osaka" pitchFamily="1" charset="-128"/>
        </a:defRPr>
      </a:lvl5pPr>
      <a:lvl6pPr marL="457200" algn="l" rtl="0" fontAlgn="base">
        <a:spcBef>
          <a:spcPct val="0"/>
        </a:spcBef>
        <a:spcAft>
          <a:spcPct val="0"/>
        </a:spcAft>
        <a:defRPr sz="1900" b="1">
          <a:solidFill>
            <a:schemeClr val="tx2"/>
          </a:solidFill>
          <a:latin typeface="Arial" charset="0"/>
          <a:ea typeface="Osaka" pitchFamily="1" charset="-128"/>
        </a:defRPr>
      </a:lvl6pPr>
      <a:lvl7pPr marL="914400" algn="l" rtl="0" fontAlgn="base">
        <a:spcBef>
          <a:spcPct val="0"/>
        </a:spcBef>
        <a:spcAft>
          <a:spcPct val="0"/>
        </a:spcAft>
        <a:defRPr sz="1900" b="1">
          <a:solidFill>
            <a:schemeClr val="tx2"/>
          </a:solidFill>
          <a:latin typeface="Arial" charset="0"/>
          <a:ea typeface="Osaka" pitchFamily="1" charset="-128"/>
        </a:defRPr>
      </a:lvl7pPr>
      <a:lvl8pPr marL="1371600" algn="l" rtl="0" fontAlgn="base">
        <a:spcBef>
          <a:spcPct val="0"/>
        </a:spcBef>
        <a:spcAft>
          <a:spcPct val="0"/>
        </a:spcAft>
        <a:defRPr sz="1900" b="1">
          <a:solidFill>
            <a:schemeClr val="tx2"/>
          </a:solidFill>
          <a:latin typeface="Arial" charset="0"/>
          <a:ea typeface="Osaka" pitchFamily="1" charset="-128"/>
        </a:defRPr>
      </a:lvl8pPr>
      <a:lvl9pPr marL="1828800" algn="l" rtl="0" fontAlgn="base">
        <a:spcBef>
          <a:spcPct val="0"/>
        </a:spcBef>
        <a:spcAft>
          <a:spcPct val="0"/>
        </a:spcAft>
        <a:defRPr sz="1900" b="1">
          <a:solidFill>
            <a:schemeClr val="tx2"/>
          </a:solidFill>
          <a:latin typeface="Arial" charset="0"/>
          <a:ea typeface="Osaka" pitchFamily="1" charset="-128"/>
        </a:defRPr>
      </a:lvl9pPr>
    </p:titleStyle>
    <p:bodyStyle>
      <a:lvl1pPr marL="268288" indent="-268288"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cs typeface="+mn-cs"/>
        </a:defRPr>
      </a:lvl1pPr>
      <a:lvl2pPr marL="719138"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2pPr>
      <a:lvl3pPr marL="1169988"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3pPr>
      <a:lvl4pPr marL="1620838" indent="-271463"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4pPr>
      <a:lvl5pPr marL="2165350"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5pPr>
      <a:lvl6pPr marL="26225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6pPr>
      <a:lvl7pPr marL="30797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7pPr>
      <a:lvl8pPr marL="35369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8pPr>
      <a:lvl9pPr marL="39941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971550" y="1103313"/>
            <a:ext cx="7772400" cy="4584700"/>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9" name="Line 8"/>
          <p:cNvSpPr>
            <a:spLocks noChangeShapeType="1"/>
          </p:cNvSpPr>
          <p:nvPr/>
        </p:nvSpPr>
        <p:spPr bwMode="auto">
          <a:xfrm>
            <a:off x="971550" y="1028700"/>
            <a:ext cx="7996238" cy="0"/>
          </a:xfrm>
          <a:prstGeom prst="line">
            <a:avLst/>
          </a:prstGeom>
          <a:noFill/>
          <a:ln w="19050">
            <a:solidFill>
              <a:srgbClr val="00458A"/>
            </a:solidFill>
            <a:round/>
            <a:headEnd/>
            <a:tailEnd/>
          </a:ln>
        </p:spPr>
        <p:txBody>
          <a:bodyPr wrap="none" anchor="ctr"/>
          <a:lstStyle/>
          <a:p>
            <a:pPr>
              <a:spcBef>
                <a:spcPct val="20000"/>
              </a:spcBef>
              <a:buClr>
                <a:srgbClr val="E2001A"/>
              </a:buClr>
              <a:buFont typeface="Webdings" pitchFamily="18" charset="2"/>
              <a:buNone/>
              <a:defRPr/>
            </a:pPr>
            <a:endParaRPr lang="it-IT" sz="1300" b="1" dirty="0">
              <a:ea typeface="Osaka" pitchFamily="1" charset="-128"/>
              <a:cs typeface="+mn-cs"/>
            </a:endParaRPr>
          </a:p>
        </p:txBody>
      </p:sp>
      <p:sp>
        <p:nvSpPr>
          <p:cNvPr id="1030" name="Rectangle 14"/>
          <p:cNvSpPr>
            <a:spLocks noChangeArrowheads="1"/>
          </p:cNvSpPr>
          <p:nvPr userDrawn="1"/>
        </p:nvSpPr>
        <p:spPr bwMode="auto">
          <a:xfrm>
            <a:off x="1109663" y="265113"/>
            <a:ext cx="8262937" cy="838200"/>
          </a:xfrm>
          <a:prstGeom prst="rect">
            <a:avLst/>
          </a:prstGeom>
          <a:noFill/>
          <a:ln w="9525">
            <a:noFill/>
            <a:miter lim="800000"/>
            <a:headEnd/>
            <a:tailEnd/>
          </a:ln>
        </p:spPr>
        <p:txBody>
          <a:bodyPr lIns="96661" tIns="48331" rIns="96661" bIns="48331"/>
          <a:lstStyle/>
          <a:p>
            <a:pPr>
              <a:defRPr/>
            </a:pPr>
            <a:endParaRPr lang="de-DE" sz="1900" b="1" dirty="0">
              <a:solidFill>
                <a:schemeClr val="tx2"/>
              </a:solidFill>
              <a:ea typeface="Osaka" pitchFamily="1" charset="-128"/>
              <a:cs typeface="+mn-cs"/>
            </a:endParaRPr>
          </a:p>
        </p:txBody>
      </p:sp>
      <p:sp>
        <p:nvSpPr>
          <p:cNvPr id="3079" name="Rectangle 7"/>
          <p:cNvSpPr>
            <a:spLocks noGrp="1" noChangeArrowheads="1"/>
          </p:cNvSpPr>
          <p:nvPr>
            <p:ph type="sldNum" sz="quarter" idx="4"/>
          </p:nvPr>
        </p:nvSpPr>
        <p:spPr bwMode="auto">
          <a:xfrm>
            <a:off x="0" y="6151563"/>
            <a:ext cx="788988" cy="457200"/>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ctr" eaLnBrk="0" hangingPunct="0">
              <a:spcBef>
                <a:spcPct val="0"/>
              </a:spcBef>
              <a:buClrTx/>
              <a:buFontTx/>
              <a:buNone/>
              <a:defRPr sz="800" b="1">
                <a:solidFill>
                  <a:schemeClr val="bg1"/>
                </a:solidFill>
                <a:ea typeface="+mn-ea"/>
                <a:cs typeface="+mn-cs"/>
              </a:defRPr>
            </a:lvl1pPr>
          </a:lstStyle>
          <a:p>
            <a:pPr>
              <a:defRPr/>
            </a:pPr>
            <a:fld id="{37F45898-C42D-4DF6-94E2-1279E9DAC122}" type="slidenum">
              <a:rPr lang="it-IT"/>
              <a:pPr>
                <a:defRPr/>
              </a:pPr>
              <a:t>‹N›</a:t>
            </a:fld>
            <a:endParaRPr lang="it-IT" dirty="0"/>
          </a:p>
        </p:txBody>
      </p:sp>
      <p:sp>
        <p:nvSpPr>
          <p:cNvPr id="1032" name="Rectangle 17"/>
          <p:cNvSpPr>
            <a:spLocks noChangeArrowheads="1"/>
          </p:cNvSpPr>
          <p:nvPr userDrawn="1"/>
        </p:nvSpPr>
        <p:spPr bwMode="auto">
          <a:xfrm>
            <a:off x="0" y="6065838"/>
            <a:ext cx="9144000" cy="792162"/>
          </a:xfrm>
          <a:prstGeom prst="rect">
            <a:avLst/>
          </a:prstGeom>
          <a:gradFill rotWithShape="1">
            <a:gsLst>
              <a:gs pos="0">
                <a:srgbClr val="00458A"/>
              </a:gs>
              <a:gs pos="100000">
                <a:srgbClr val="1F5C98"/>
              </a:gs>
            </a:gsLst>
            <a:lin ang="5400000" scaled="1"/>
          </a:gradFill>
          <a:ln w="9525" algn="ctr">
            <a:solidFill>
              <a:srgbClr val="00458A"/>
            </a:solidFill>
            <a:miter lim="800000"/>
            <a:headEnd/>
            <a:tailEnd/>
          </a:ln>
        </p:spPr>
        <p:txBody>
          <a:bodyPr wrap="none" lIns="90315" tIns="45158" rIns="90315" bIns="45158" anchor="ctr"/>
          <a:lstStyle/>
          <a:p>
            <a:pPr>
              <a:spcBef>
                <a:spcPct val="20000"/>
              </a:spcBef>
              <a:buClr>
                <a:srgbClr val="E2001A"/>
              </a:buClr>
              <a:buFont typeface="Webdings" pitchFamily="18" charset="2"/>
              <a:buNone/>
              <a:defRPr/>
            </a:pPr>
            <a:endParaRPr lang="it-IT" sz="1300" b="1" dirty="0">
              <a:ea typeface="Osaka" pitchFamily="1" charset="-128"/>
              <a:cs typeface="+mn-cs"/>
            </a:endParaRPr>
          </a:p>
        </p:txBody>
      </p:sp>
      <p:sp>
        <p:nvSpPr>
          <p:cNvPr id="1035" name="Text Box 11"/>
          <p:cNvSpPr txBox="1">
            <a:spLocks noChangeArrowheads="1"/>
          </p:cNvSpPr>
          <p:nvPr userDrawn="1"/>
        </p:nvSpPr>
        <p:spPr bwMode="auto">
          <a:xfrm>
            <a:off x="0" y="549275"/>
            <a:ext cx="611188" cy="2076450"/>
          </a:xfrm>
          <a:prstGeom prst="rect">
            <a:avLst/>
          </a:prstGeom>
          <a:noFill/>
          <a:ln w="9525">
            <a:noFill/>
            <a:miter lim="800000"/>
            <a:headEnd/>
            <a:tailEnd/>
          </a:ln>
          <a:effectLst/>
        </p:spPr>
        <p:txBody>
          <a:bodyPr>
            <a:spAutoFit/>
          </a:bodyPr>
          <a:lstStyle/>
          <a:p>
            <a:pPr>
              <a:spcBef>
                <a:spcPct val="50000"/>
              </a:spcBef>
              <a:defRPr/>
            </a:pPr>
            <a:r>
              <a:rPr lang="it-IT" sz="1300" b="1">
                <a:solidFill>
                  <a:schemeClr val="bg1"/>
                </a:solidFill>
                <a:ea typeface="Osaka" pitchFamily="1" charset="-128"/>
                <a:cs typeface="+mn-cs"/>
              </a:rPr>
              <a:t>Fondo Centrale di Garanzia per le PMI</a:t>
            </a:r>
          </a:p>
        </p:txBody>
      </p:sp>
      <p:pic>
        <p:nvPicPr>
          <p:cNvPr id="18" name="Immagine 17" descr="artigiancassa.jpg"/>
          <p:cNvPicPr>
            <a:picLocks noChangeAspect="1"/>
          </p:cNvPicPr>
          <p:nvPr userDrawn="1"/>
        </p:nvPicPr>
        <p:blipFill>
          <a:blip r:embed="rId13"/>
          <a:stretch>
            <a:fillRect/>
          </a:stretch>
        </p:blipFill>
        <p:spPr>
          <a:xfrm>
            <a:off x="1511300" y="6219825"/>
            <a:ext cx="2093913" cy="395288"/>
          </a:xfrm>
          <a:prstGeom prst="rect">
            <a:avLst/>
          </a:prstGeom>
          <a:ln>
            <a:solidFill>
              <a:schemeClr val="bg1">
                <a:lumMod val="75000"/>
              </a:schemeClr>
            </a:solidFill>
          </a:ln>
        </p:spPr>
      </p:pic>
      <p:pic>
        <p:nvPicPr>
          <p:cNvPr id="19" name="Immagine 18" descr="logo_mcc.jpg"/>
          <p:cNvPicPr>
            <a:picLocks/>
          </p:cNvPicPr>
          <p:nvPr userDrawn="1"/>
        </p:nvPicPr>
        <p:blipFill>
          <a:blip r:embed="rId14"/>
          <a:stretch>
            <a:fillRect/>
          </a:stretch>
        </p:blipFill>
        <p:spPr>
          <a:xfrm>
            <a:off x="179388" y="6165850"/>
            <a:ext cx="1152525" cy="503238"/>
          </a:xfrm>
          <a:prstGeom prst="rect">
            <a:avLst/>
          </a:prstGeom>
          <a:ln>
            <a:solidFill>
              <a:schemeClr val="bg1">
                <a:lumMod val="75000"/>
              </a:schemeClr>
            </a:solidFill>
          </a:ln>
        </p:spPr>
      </p:pic>
      <p:pic>
        <p:nvPicPr>
          <p:cNvPr id="20" name="Immagine 19" descr="mps.jpg"/>
          <p:cNvPicPr>
            <a:picLocks noChangeAspect="1"/>
          </p:cNvPicPr>
          <p:nvPr userDrawn="1"/>
        </p:nvPicPr>
        <p:blipFill>
          <a:blip r:embed="rId15"/>
          <a:stretch>
            <a:fillRect/>
          </a:stretch>
        </p:blipFill>
        <p:spPr>
          <a:xfrm>
            <a:off x="5114925" y="6197600"/>
            <a:ext cx="1152525" cy="438150"/>
          </a:xfrm>
          <a:prstGeom prst="rect">
            <a:avLst/>
          </a:prstGeom>
          <a:ln>
            <a:solidFill>
              <a:schemeClr val="bg1">
                <a:lumMod val="75000"/>
              </a:schemeClr>
            </a:solidFill>
          </a:ln>
        </p:spPr>
      </p:pic>
      <p:pic>
        <p:nvPicPr>
          <p:cNvPr id="21" name="Immagine 20" descr="mediocredito_italiano.jpg"/>
          <p:cNvPicPr>
            <a:picLocks/>
          </p:cNvPicPr>
          <p:nvPr userDrawn="1"/>
        </p:nvPicPr>
        <p:blipFill>
          <a:blip r:embed="rId16"/>
          <a:stretch>
            <a:fillRect/>
          </a:stretch>
        </p:blipFill>
        <p:spPr>
          <a:xfrm>
            <a:off x="6448425" y="6291263"/>
            <a:ext cx="2519363" cy="252412"/>
          </a:xfrm>
          <a:prstGeom prst="rect">
            <a:avLst/>
          </a:prstGeom>
          <a:ln>
            <a:solidFill>
              <a:schemeClr val="bg1">
                <a:lumMod val="75000"/>
              </a:schemeClr>
            </a:solidFill>
          </a:ln>
        </p:spPr>
      </p:pic>
      <p:pic>
        <p:nvPicPr>
          <p:cNvPr id="22" name="Immagine 21" descr="icbpi.jpg"/>
          <p:cNvPicPr>
            <a:picLocks/>
          </p:cNvPicPr>
          <p:nvPr userDrawn="1"/>
        </p:nvPicPr>
        <p:blipFill>
          <a:blip r:embed="rId17"/>
          <a:stretch>
            <a:fillRect/>
          </a:stretch>
        </p:blipFill>
        <p:spPr>
          <a:xfrm>
            <a:off x="3784600" y="6272213"/>
            <a:ext cx="1150938" cy="288925"/>
          </a:xfrm>
          <a:prstGeom prst="rect">
            <a:avLst/>
          </a:prstGeom>
          <a:ln>
            <a:solidFill>
              <a:schemeClr val="bg1">
                <a:lumMod val="75000"/>
              </a:schemeClr>
            </a:solidFill>
          </a:ln>
        </p:spPr>
      </p:pic>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Lst>
  <p:hf hdr="0" ftr="0" dt="0"/>
  <p:txStyles>
    <p:titleStyle>
      <a:lvl1pPr algn="l" rtl="0" eaLnBrk="0" fontAlgn="base" hangingPunct="0">
        <a:spcBef>
          <a:spcPct val="0"/>
        </a:spcBef>
        <a:spcAft>
          <a:spcPct val="0"/>
        </a:spcAft>
        <a:defRPr sz="1900" b="1">
          <a:solidFill>
            <a:schemeClr val="tx2"/>
          </a:solidFill>
          <a:latin typeface="+mj-lt"/>
          <a:ea typeface="+mj-ea"/>
          <a:cs typeface="Osaka"/>
        </a:defRPr>
      </a:lvl1pPr>
      <a:lvl2pPr algn="l" rtl="0" eaLnBrk="0" fontAlgn="base" hangingPunct="0">
        <a:spcBef>
          <a:spcPct val="0"/>
        </a:spcBef>
        <a:spcAft>
          <a:spcPct val="0"/>
        </a:spcAft>
        <a:defRPr sz="1900" b="1">
          <a:solidFill>
            <a:schemeClr val="tx2"/>
          </a:solidFill>
          <a:latin typeface="Arial" charset="0"/>
          <a:ea typeface="Osaka" pitchFamily="1" charset="-128"/>
          <a:cs typeface="Osaka"/>
        </a:defRPr>
      </a:lvl2pPr>
      <a:lvl3pPr algn="l" rtl="0" eaLnBrk="0" fontAlgn="base" hangingPunct="0">
        <a:spcBef>
          <a:spcPct val="0"/>
        </a:spcBef>
        <a:spcAft>
          <a:spcPct val="0"/>
        </a:spcAft>
        <a:defRPr sz="1900" b="1">
          <a:solidFill>
            <a:schemeClr val="tx2"/>
          </a:solidFill>
          <a:latin typeface="Arial" charset="0"/>
          <a:ea typeface="Osaka" pitchFamily="1" charset="-128"/>
          <a:cs typeface="Osaka"/>
        </a:defRPr>
      </a:lvl3pPr>
      <a:lvl4pPr algn="l" rtl="0" eaLnBrk="0" fontAlgn="base" hangingPunct="0">
        <a:spcBef>
          <a:spcPct val="0"/>
        </a:spcBef>
        <a:spcAft>
          <a:spcPct val="0"/>
        </a:spcAft>
        <a:defRPr sz="1900" b="1">
          <a:solidFill>
            <a:schemeClr val="tx2"/>
          </a:solidFill>
          <a:latin typeface="Arial" charset="0"/>
          <a:ea typeface="Osaka" pitchFamily="1" charset="-128"/>
          <a:cs typeface="Osaka"/>
        </a:defRPr>
      </a:lvl4pPr>
      <a:lvl5pPr algn="l" rtl="0" eaLnBrk="0" fontAlgn="base" hangingPunct="0">
        <a:spcBef>
          <a:spcPct val="0"/>
        </a:spcBef>
        <a:spcAft>
          <a:spcPct val="0"/>
        </a:spcAft>
        <a:defRPr sz="1900" b="1">
          <a:solidFill>
            <a:schemeClr val="tx2"/>
          </a:solidFill>
          <a:latin typeface="Arial" charset="0"/>
          <a:ea typeface="Osaka" pitchFamily="1" charset="-128"/>
          <a:cs typeface="Osaka"/>
        </a:defRPr>
      </a:lvl5pPr>
      <a:lvl6pPr marL="457200" algn="l" rtl="0" fontAlgn="base">
        <a:spcBef>
          <a:spcPct val="0"/>
        </a:spcBef>
        <a:spcAft>
          <a:spcPct val="0"/>
        </a:spcAft>
        <a:defRPr sz="1900" b="1">
          <a:solidFill>
            <a:schemeClr val="tx2"/>
          </a:solidFill>
          <a:latin typeface="Arial" charset="0"/>
          <a:ea typeface="Osaka" pitchFamily="1" charset="-128"/>
        </a:defRPr>
      </a:lvl6pPr>
      <a:lvl7pPr marL="914400" algn="l" rtl="0" fontAlgn="base">
        <a:spcBef>
          <a:spcPct val="0"/>
        </a:spcBef>
        <a:spcAft>
          <a:spcPct val="0"/>
        </a:spcAft>
        <a:defRPr sz="1900" b="1">
          <a:solidFill>
            <a:schemeClr val="tx2"/>
          </a:solidFill>
          <a:latin typeface="Arial" charset="0"/>
          <a:ea typeface="Osaka" pitchFamily="1" charset="-128"/>
        </a:defRPr>
      </a:lvl7pPr>
      <a:lvl8pPr marL="1371600" algn="l" rtl="0" fontAlgn="base">
        <a:spcBef>
          <a:spcPct val="0"/>
        </a:spcBef>
        <a:spcAft>
          <a:spcPct val="0"/>
        </a:spcAft>
        <a:defRPr sz="1900" b="1">
          <a:solidFill>
            <a:schemeClr val="tx2"/>
          </a:solidFill>
          <a:latin typeface="Arial" charset="0"/>
          <a:ea typeface="Osaka" pitchFamily="1" charset="-128"/>
        </a:defRPr>
      </a:lvl8pPr>
      <a:lvl9pPr marL="1828800" algn="l" rtl="0" fontAlgn="base">
        <a:spcBef>
          <a:spcPct val="0"/>
        </a:spcBef>
        <a:spcAft>
          <a:spcPct val="0"/>
        </a:spcAft>
        <a:defRPr sz="1900" b="1">
          <a:solidFill>
            <a:schemeClr val="tx2"/>
          </a:solidFill>
          <a:latin typeface="Arial" charset="0"/>
          <a:ea typeface="Osaka" pitchFamily="1" charset="-128"/>
        </a:defRPr>
      </a:lvl9pPr>
    </p:titleStyle>
    <p:bodyStyle>
      <a:lvl1pPr marL="268288" indent="-268288"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cs typeface="Osaka"/>
        </a:defRPr>
      </a:lvl1pPr>
      <a:lvl2pPr marL="719138"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cs typeface="Osaka"/>
        </a:defRPr>
      </a:lvl2pPr>
      <a:lvl3pPr marL="1169988"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cs typeface="Osaka"/>
        </a:defRPr>
      </a:lvl3pPr>
      <a:lvl4pPr marL="1620838" indent="-271463"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cs typeface="Osaka"/>
        </a:defRPr>
      </a:lvl4pPr>
      <a:lvl5pPr marL="2165350"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cs typeface="Osaka"/>
        </a:defRPr>
      </a:lvl5pPr>
      <a:lvl6pPr marL="26225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6pPr>
      <a:lvl7pPr marL="30797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7pPr>
      <a:lvl8pPr marL="35369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8pPr>
      <a:lvl9pPr marL="39941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4.xml"/><Relationship Id="rId5" Type="http://schemas.openxmlformats.org/officeDocument/2006/relationships/image" Target="../media/image15.emf"/><Relationship Id="rId4" Type="http://schemas.openxmlformats.org/officeDocument/2006/relationships/image" Target="../media/image14.emf"/></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2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Layout" Target="../slideLayouts/slideLayout2.xml"/><Relationship Id="rId7" Type="http://schemas.openxmlformats.org/officeDocument/2006/relationships/image" Target="../media/image4.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8.jpeg"/><Relationship Id="rId9"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4"/>
          <p:cNvSpPr>
            <a:spLocks noChangeArrowheads="1"/>
          </p:cNvSpPr>
          <p:nvPr/>
        </p:nvSpPr>
        <p:spPr bwMode="auto">
          <a:xfrm>
            <a:off x="971550" y="404813"/>
            <a:ext cx="7772400" cy="504825"/>
          </a:xfrm>
          <a:prstGeom prst="rect">
            <a:avLst/>
          </a:prstGeom>
          <a:noFill/>
          <a:ln w="9525">
            <a:noFill/>
            <a:miter lim="800000"/>
            <a:headEnd/>
            <a:tailEnd/>
          </a:ln>
        </p:spPr>
        <p:txBody>
          <a:bodyPr lIns="91432" tIns="45716" rIns="91432" bIns="45716" anchor="b"/>
          <a:lstStyle/>
          <a:p>
            <a:r>
              <a:rPr lang="en-US" sz="2300" b="1">
                <a:solidFill>
                  <a:srgbClr val="00458A"/>
                </a:solidFill>
              </a:rPr>
              <a:t>Il Fondo di Garanzia per le PMI</a:t>
            </a:r>
          </a:p>
        </p:txBody>
      </p:sp>
      <p:sp>
        <p:nvSpPr>
          <p:cNvPr id="38914" name="Rectangle 2"/>
          <p:cNvSpPr>
            <a:spLocks noChangeArrowheads="1"/>
          </p:cNvSpPr>
          <p:nvPr/>
        </p:nvSpPr>
        <p:spPr bwMode="auto">
          <a:xfrm>
            <a:off x="827088" y="3068637"/>
            <a:ext cx="8154987" cy="719138"/>
          </a:xfrm>
          <a:prstGeom prst="rect">
            <a:avLst/>
          </a:prstGeom>
          <a:noFill/>
          <a:ln w="9525">
            <a:noFill/>
            <a:miter lim="800000"/>
            <a:headEnd/>
            <a:tailEnd/>
          </a:ln>
        </p:spPr>
        <p:txBody>
          <a:bodyPr lIns="0" tIns="45158" rIns="0" bIns="45158" anchor="ctr"/>
          <a:lstStyle/>
          <a:p>
            <a:pPr defTabSz="892175">
              <a:spcBef>
                <a:spcPct val="20000"/>
              </a:spcBef>
              <a:buClr>
                <a:srgbClr val="00458A"/>
              </a:buClr>
              <a:buFont typeface="Webdings" pitchFamily="18" charset="2"/>
              <a:buNone/>
            </a:pPr>
            <a:r>
              <a:rPr lang="en-US" sz="1800" dirty="0" err="1" smtClean="0">
                <a:solidFill>
                  <a:srgbClr val="00458A"/>
                </a:solidFill>
              </a:rPr>
              <a:t>Presentazione</a:t>
            </a:r>
            <a:r>
              <a:rPr lang="en-US" sz="1800" dirty="0" smtClean="0">
                <a:solidFill>
                  <a:srgbClr val="00458A"/>
                </a:solidFill>
              </a:rPr>
              <a:t> CONTROGARANZIA</a:t>
            </a:r>
          </a:p>
          <a:p>
            <a:pPr defTabSz="892175">
              <a:spcBef>
                <a:spcPct val="20000"/>
              </a:spcBef>
              <a:buClr>
                <a:srgbClr val="00458A"/>
              </a:buClr>
              <a:buFont typeface="Webdings" pitchFamily="18" charset="2"/>
              <a:buNone/>
            </a:pPr>
            <a:endParaRPr lang="en-US" sz="1800" dirty="0" smtClean="0">
              <a:solidFill>
                <a:srgbClr val="00458A"/>
              </a:solidFill>
            </a:endParaRPr>
          </a:p>
          <a:p>
            <a:pPr defTabSz="892175">
              <a:spcBef>
                <a:spcPct val="20000"/>
              </a:spcBef>
              <a:buClr>
                <a:srgbClr val="00458A"/>
              </a:buClr>
              <a:buFont typeface="Webdings" pitchFamily="18" charset="2"/>
              <a:buNone/>
            </a:pPr>
            <a:r>
              <a:rPr lang="en-US" sz="1800" b="1" dirty="0" smtClean="0">
                <a:solidFill>
                  <a:srgbClr val="00458A"/>
                </a:solidFill>
              </a:rPr>
              <a:t>RTI </a:t>
            </a:r>
            <a:r>
              <a:rPr lang="en-US" sz="1800" b="1" dirty="0" err="1" smtClean="0">
                <a:solidFill>
                  <a:srgbClr val="00458A"/>
                </a:solidFill>
              </a:rPr>
              <a:t>Servizio</a:t>
            </a:r>
            <a:r>
              <a:rPr lang="en-US" sz="1800" b="1" dirty="0" smtClean="0">
                <a:solidFill>
                  <a:srgbClr val="00458A"/>
                </a:solidFill>
              </a:rPr>
              <a:t> </a:t>
            </a:r>
            <a:r>
              <a:rPr lang="en-US" sz="1800" b="1" dirty="0" err="1" smtClean="0">
                <a:solidFill>
                  <a:srgbClr val="00458A"/>
                </a:solidFill>
              </a:rPr>
              <a:t>Assistenza</a:t>
            </a:r>
            <a:r>
              <a:rPr lang="en-US" sz="1800" b="1" dirty="0" smtClean="0">
                <a:solidFill>
                  <a:srgbClr val="00458A"/>
                </a:solidFill>
              </a:rPr>
              <a:t> </a:t>
            </a:r>
            <a:r>
              <a:rPr lang="en-US" sz="1800" b="1" dirty="0" err="1" smtClean="0">
                <a:solidFill>
                  <a:srgbClr val="00458A"/>
                </a:solidFill>
              </a:rPr>
              <a:t>alla</a:t>
            </a:r>
            <a:r>
              <a:rPr lang="en-US" sz="1800" b="1" dirty="0" smtClean="0">
                <a:solidFill>
                  <a:srgbClr val="00458A"/>
                </a:solidFill>
              </a:rPr>
              <a:t> </a:t>
            </a:r>
            <a:r>
              <a:rPr lang="en-US" sz="1800" b="1" dirty="0" err="1" smtClean="0">
                <a:solidFill>
                  <a:srgbClr val="00458A"/>
                </a:solidFill>
              </a:rPr>
              <a:t>Clientela</a:t>
            </a:r>
            <a:endParaRPr lang="en-US" sz="1800" b="1" dirty="0" smtClean="0">
              <a:solidFill>
                <a:srgbClr val="00458A"/>
              </a:solidFill>
            </a:endParaRPr>
          </a:p>
          <a:p>
            <a:pPr defTabSz="892175">
              <a:spcBef>
                <a:spcPct val="20000"/>
              </a:spcBef>
              <a:buClr>
                <a:srgbClr val="00458A"/>
              </a:buClr>
              <a:buFont typeface="Webdings" pitchFamily="18" charset="2"/>
              <a:buNone/>
            </a:pPr>
            <a:endParaRPr lang="en-US" sz="1800" b="1" dirty="0" smtClean="0">
              <a:solidFill>
                <a:srgbClr val="00458A"/>
              </a:solidFill>
            </a:endParaRPr>
          </a:p>
          <a:p>
            <a:pPr defTabSz="892175">
              <a:spcBef>
                <a:spcPct val="20000"/>
              </a:spcBef>
              <a:buClr>
                <a:srgbClr val="00458A"/>
              </a:buClr>
              <a:buFont typeface="Webdings" pitchFamily="18" charset="2"/>
              <a:buNone/>
            </a:pPr>
            <a:r>
              <a:rPr lang="en-US" sz="1800" b="1" dirty="0" err="1" smtClean="0">
                <a:solidFill>
                  <a:srgbClr val="00458A"/>
                </a:solidFill>
              </a:rPr>
              <a:t>Federconfidi</a:t>
            </a:r>
            <a:endParaRPr lang="en-US" sz="1800" b="1" dirty="0" smtClean="0">
              <a:solidFill>
                <a:srgbClr val="00458A"/>
              </a:solidFill>
            </a:endParaRPr>
          </a:p>
          <a:p>
            <a:pPr defTabSz="892175">
              <a:spcBef>
                <a:spcPct val="20000"/>
              </a:spcBef>
              <a:buClr>
                <a:srgbClr val="00458A"/>
              </a:buClr>
              <a:buFont typeface="Webdings" pitchFamily="18" charset="2"/>
              <a:buNone/>
            </a:pPr>
            <a:r>
              <a:rPr lang="en-US" sz="1800" b="1" dirty="0" smtClean="0">
                <a:solidFill>
                  <a:srgbClr val="00458A"/>
                </a:solidFill>
              </a:rPr>
              <a:t>Roma, 21 </a:t>
            </a:r>
            <a:r>
              <a:rPr lang="en-US" sz="1800" b="1" dirty="0" err="1" smtClean="0">
                <a:solidFill>
                  <a:srgbClr val="00458A"/>
                </a:solidFill>
              </a:rPr>
              <a:t>Febbraio</a:t>
            </a:r>
            <a:r>
              <a:rPr lang="en-US" sz="1800" b="1" dirty="0" smtClean="0">
                <a:solidFill>
                  <a:srgbClr val="00458A"/>
                </a:solidFill>
              </a:rPr>
              <a:t> 2013</a:t>
            </a:r>
            <a:endParaRPr lang="en-US" sz="1800" b="1" dirty="0">
              <a:solidFill>
                <a:srgbClr val="00458A"/>
              </a:solidFill>
            </a:endParaRPr>
          </a:p>
          <a:p>
            <a:pPr defTabSz="892175">
              <a:spcBef>
                <a:spcPct val="20000"/>
              </a:spcBef>
              <a:buClr>
                <a:srgbClr val="00458A"/>
              </a:buClr>
              <a:buFont typeface="Webdings" pitchFamily="18" charset="2"/>
              <a:buNone/>
            </a:pPr>
            <a:endParaRPr lang="en-US" sz="1800" b="1" dirty="0">
              <a:solidFill>
                <a:srgbClr val="00458A"/>
              </a:solidFill>
            </a:endParaRPr>
          </a:p>
        </p:txBody>
      </p:sp>
      <p:sp>
        <p:nvSpPr>
          <p:cNvPr id="38915" name="Titolo 1"/>
          <p:cNvSpPr>
            <a:spLocks/>
          </p:cNvSpPr>
          <p:nvPr/>
        </p:nvSpPr>
        <p:spPr bwMode="auto">
          <a:xfrm>
            <a:off x="827088" y="2060575"/>
            <a:ext cx="7772400" cy="504825"/>
          </a:xfrm>
          <a:prstGeom prst="rect">
            <a:avLst/>
          </a:prstGeom>
          <a:noFill/>
          <a:ln w="9525">
            <a:noFill/>
            <a:miter lim="800000"/>
            <a:headEnd/>
            <a:tailEnd/>
          </a:ln>
        </p:spPr>
        <p:txBody>
          <a:bodyPr lIns="91432" tIns="45716" rIns="91432" bIns="45716" anchor="b"/>
          <a:lstStyle/>
          <a:p>
            <a:endParaRPr lang="it-IT" sz="2300" b="1">
              <a:solidFill>
                <a:srgbClr val="00458A"/>
              </a:solidFill>
            </a:endParaRPr>
          </a:p>
        </p:txBody>
      </p:sp>
      <p:sp>
        <p:nvSpPr>
          <p:cNvPr id="8" name="Rectangle 4"/>
          <p:cNvSpPr txBox="1">
            <a:spLocks noChangeArrowheads="1"/>
          </p:cNvSpPr>
          <p:nvPr/>
        </p:nvSpPr>
        <p:spPr>
          <a:xfrm>
            <a:off x="1042988" y="3500438"/>
            <a:ext cx="7773987" cy="579437"/>
          </a:xfrm>
          <a:prstGeom prst="rect">
            <a:avLst/>
          </a:prstGeom>
        </p:spPr>
        <p:txBody>
          <a:bodyPr anchor="b"/>
          <a:lstStyle>
            <a:lvl1pPr marL="0" indent="0">
              <a:buFont typeface="Webdings" pitchFamily="18" charset="2"/>
              <a:buNone/>
              <a:defRPr/>
            </a:lvl1pPr>
          </a:lstStyle>
          <a:p>
            <a:pPr marL="0" marR="0" lvl="0" indent="0" algn="l" defTabSz="914400" rtl="0" eaLnBrk="0" fontAlgn="base" latinLnBrk="0" hangingPunct="0">
              <a:lnSpc>
                <a:spcPct val="100000"/>
              </a:lnSpc>
              <a:spcBef>
                <a:spcPct val="20000"/>
              </a:spcBef>
              <a:spcAft>
                <a:spcPct val="0"/>
              </a:spcAft>
              <a:buClr>
                <a:srgbClr val="00458A"/>
              </a:buClr>
              <a:buSzTx/>
              <a:buFont typeface="Webdings" pitchFamily="18" charset="2"/>
              <a:buNone/>
              <a:tabLst>
                <a:tab pos="901700" algn="l"/>
              </a:tabLst>
              <a:defRPr/>
            </a:pPr>
            <a:endParaRPr kumimoji="0" lang="de-DE" sz="1100" b="0" i="0" u="none" strike="noStrike" kern="0" cap="none" spc="0" normalizeH="0" baseline="0" noProof="0" dirty="0">
              <a:ln>
                <a:noFill/>
              </a:ln>
              <a:solidFill>
                <a:schemeClr val="tx1"/>
              </a:solidFill>
              <a:effectLst/>
              <a:uLnTx/>
              <a:uFillTx/>
              <a:latin typeface="+mn-lt"/>
              <a:ea typeface="+mn-ea"/>
              <a:cs typeface="Osaka"/>
            </a:endParaRPr>
          </a:p>
        </p:txBody>
      </p:sp>
      <p:sp>
        <p:nvSpPr>
          <p:cNvPr id="2" name="Segnaposto numero diapositiva 1"/>
          <p:cNvSpPr>
            <a:spLocks noGrp="1"/>
          </p:cNvSpPr>
          <p:nvPr>
            <p:ph type="sldNum" sz="quarter" idx="10"/>
          </p:nvPr>
        </p:nvSpPr>
        <p:spPr/>
        <p:txBody>
          <a:bodyPr/>
          <a:lstStyle/>
          <a:p>
            <a:pPr>
              <a:defRPr/>
            </a:pPr>
            <a:fld id="{03DA3980-BEEB-461A-80A2-E56A26DBDB09}" type="slidenum">
              <a:rPr lang="it-IT" smtClean="0"/>
              <a:pPr>
                <a:defRPr/>
              </a:pPr>
              <a:t>1</a:t>
            </a:fld>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egnaposto numero diapositiva 7"/>
          <p:cNvSpPr txBox="1">
            <a:spLocks noGrp="1"/>
          </p:cNvSpPr>
          <p:nvPr/>
        </p:nvSpPr>
        <p:spPr bwMode="auto">
          <a:xfrm>
            <a:off x="107950" y="6165850"/>
            <a:ext cx="788988" cy="457200"/>
          </a:xfrm>
          <a:prstGeom prst="rect">
            <a:avLst/>
          </a:prstGeom>
          <a:noFill/>
          <a:ln w="9525">
            <a:noFill/>
            <a:miter lim="800000"/>
            <a:headEnd/>
            <a:tailEnd/>
          </a:ln>
        </p:spPr>
        <p:txBody>
          <a:bodyPr lIns="91432" tIns="45716" rIns="91432" bIns="45716" anchor="b"/>
          <a:lstStyle/>
          <a:p>
            <a:pPr algn="ctr" eaLnBrk="0" hangingPunct="0"/>
            <a:endParaRPr lang="it-IT" sz="800">
              <a:solidFill>
                <a:srgbClr val="FFFFFF"/>
              </a:solidFill>
            </a:endParaRPr>
          </a:p>
        </p:txBody>
      </p:sp>
      <p:sp>
        <p:nvSpPr>
          <p:cNvPr id="77827" name="Line 5"/>
          <p:cNvSpPr>
            <a:spLocks noChangeShapeType="1"/>
          </p:cNvSpPr>
          <p:nvPr/>
        </p:nvSpPr>
        <p:spPr bwMode="auto">
          <a:xfrm>
            <a:off x="1220788" y="3265488"/>
            <a:ext cx="7496175" cy="0"/>
          </a:xfrm>
          <a:prstGeom prst="line">
            <a:avLst/>
          </a:prstGeom>
          <a:noFill/>
          <a:ln w="31750">
            <a:noFill/>
            <a:round/>
            <a:headEnd/>
            <a:tailEnd/>
          </a:ln>
        </p:spPr>
        <p:txBody>
          <a:bodyPr lIns="96661" tIns="48331" rIns="96661" bIns="48331" anchor="ctr"/>
          <a:lstStyle/>
          <a:p>
            <a:endParaRPr lang="it-IT"/>
          </a:p>
        </p:txBody>
      </p:sp>
      <p:sp>
        <p:nvSpPr>
          <p:cNvPr id="77828" name="Line 6"/>
          <p:cNvSpPr>
            <a:spLocks noChangeShapeType="1"/>
          </p:cNvSpPr>
          <p:nvPr/>
        </p:nvSpPr>
        <p:spPr bwMode="auto">
          <a:xfrm>
            <a:off x="8716963" y="2262188"/>
            <a:ext cx="0" cy="4325937"/>
          </a:xfrm>
          <a:prstGeom prst="line">
            <a:avLst/>
          </a:prstGeom>
          <a:noFill/>
          <a:ln w="31750">
            <a:noFill/>
            <a:round/>
            <a:headEnd/>
            <a:tailEnd/>
          </a:ln>
        </p:spPr>
        <p:txBody>
          <a:bodyPr lIns="96661" tIns="48331" rIns="96661" bIns="48331" anchor="ctr"/>
          <a:lstStyle/>
          <a:p>
            <a:endParaRPr lang="it-IT"/>
          </a:p>
        </p:txBody>
      </p:sp>
      <p:sp>
        <p:nvSpPr>
          <p:cNvPr id="77829" name="Line 7"/>
          <p:cNvSpPr>
            <a:spLocks noChangeShapeType="1"/>
          </p:cNvSpPr>
          <p:nvPr/>
        </p:nvSpPr>
        <p:spPr bwMode="auto">
          <a:xfrm>
            <a:off x="981075" y="1676400"/>
            <a:ext cx="7902575" cy="0"/>
          </a:xfrm>
          <a:prstGeom prst="line">
            <a:avLst/>
          </a:prstGeom>
          <a:noFill/>
          <a:ln w="31750">
            <a:noFill/>
            <a:round/>
            <a:headEnd/>
            <a:tailEnd/>
          </a:ln>
        </p:spPr>
        <p:txBody>
          <a:bodyPr lIns="96661" tIns="48331" rIns="96661" bIns="48331" anchor="ctr"/>
          <a:lstStyle/>
          <a:p>
            <a:endParaRPr lang="it-IT"/>
          </a:p>
        </p:txBody>
      </p:sp>
      <p:sp>
        <p:nvSpPr>
          <p:cNvPr id="77830" name="Line 8"/>
          <p:cNvSpPr>
            <a:spLocks noChangeShapeType="1"/>
          </p:cNvSpPr>
          <p:nvPr/>
        </p:nvSpPr>
        <p:spPr bwMode="auto">
          <a:xfrm>
            <a:off x="8883650" y="1676400"/>
            <a:ext cx="0" cy="1677988"/>
          </a:xfrm>
          <a:prstGeom prst="line">
            <a:avLst/>
          </a:prstGeom>
          <a:noFill/>
          <a:ln w="31750">
            <a:noFill/>
            <a:round/>
            <a:headEnd/>
            <a:tailEnd/>
          </a:ln>
        </p:spPr>
        <p:txBody>
          <a:bodyPr lIns="96661" tIns="48331" rIns="96661" bIns="48331" anchor="ctr"/>
          <a:lstStyle/>
          <a:p>
            <a:endParaRPr lang="it-IT"/>
          </a:p>
        </p:txBody>
      </p:sp>
      <p:sp>
        <p:nvSpPr>
          <p:cNvPr id="77831" name="Rectangle 3"/>
          <p:cNvSpPr>
            <a:spLocks noChangeArrowheads="1"/>
          </p:cNvSpPr>
          <p:nvPr/>
        </p:nvSpPr>
        <p:spPr bwMode="auto">
          <a:xfrm>
            <a:off x="900113" y="1268413"/>
            <a:ext cx="7775575" cy="2592387"/>
          </a:xfrm>
          <a:prstGeom prst="rect">
            <a:avLst/>
          </a:prstGeom>
          <a:solidFill>
            <a:srgbClr val="F5F5F5"/>
          </a:solidFill>
          <a:ln w="9525" algn="ctr">
            <a:noFill/>
            <a:miter lim="800000"/>
            <a:headEnd/>
            <a:tailEnd/>
          </a:ln>
        </p:spPr>
        <p:txBody>
          <a:bodyPr lIns="91432" tIns="45716" rIns="91432" bIns="45716"/>
          <a:lstStyle/>
          <a:p>
            <a:pPr algn="just">
              <a:spcBef>
                <a:spcPct val="20000"/>
              </a:spcBef>
              <a:buClr>
                <a:srgbClr val="E2001A"/>
              </a:buClr>
              <a:buFont typeface="Webdings" pitchFamily="18" charset="2"/>
              <a:buNone/>
            </a:pPr>
            <a:r>
              <a:rPr lang="it-IT" sz="1400" dirty="0">
                <a:solidFill>
                  <a:srgbClr val="00458A"/>
                </a:solidFill>
              </a:rPr>
              <a:t>L’importante sostegno del Fondo al sistema delle PMI è testimoniato dal significativo numero di imprese ammesse in assenza della presentazione di garanzie reali. </a:t>
            </a:r>
          </a:p>
          <a:p>
            <a:pPr algn="just">
              <a:spcBef>
                <a:spcPct val="20000"/>
              </a:spcBef>
              <a:buClr>
                <a:srgbClr val="E2001A"/>
              </a:buClr>
              <a:buFont typeface="Webdings" pitchFamily="18" charset="2"/>
              <a:buNone/>
            </a:pPr>
            <a:endParaRPr lang="it-IT" sz="1400" b="0" dirty="0">
              <a:solidFill>
                <a:srgbClr val="00458A"/>
              </a:solidFill>
            </a:endParaRPr>
          </a:p>
          <a:p>
            <a:pPr algn="just">
              <a:spcBef>
                <a:spcPct val="20000"/>
              </a:spcBef>
              <a:buClr>
                <a:srgbClr val="E2001A"/>
              </a:buClr>
              <a:buFont typeface="Webdings" pitchFamily="18" charset="2"/>
              <a:buNone/>
            </a:pPr>
            <a:r>
              <a:rPr lang="it-IT" sz="1400" b="0" dirty="0">
                <a:solidFill>
                  <a:srgbClr val="00458A"/>
                </a:solidFill>
              </a:rPr>
              <a:t>La quasi totalità delle aziende, pari al 99,5% del totale, ha avuto accesso al finanziamento senza prestare garanzie reali, mentre solamente lo 0,5% ha presentato garanzie costituite da ipoteche (0,1% del totale) e da pegni (0,4% del totale).</a:t>
            </a:r>
          </a:p>
          <a:p>
            <a:pPr algn="just">
              <a:spcBef>
                <a:spcPct val="20000"/>
              </a:spcBef>
              <a:buClr>
                <a:srgbClr val="E2001A"/>
              </a:buClr>
              <a:buFont typeface="Webdings" pitchFamily="18" charset="2"/>
              <a:buNone/>
            </a:pPr>
            <a:endParaRPr lang="it-IT" sz="600" b="0" dirty="0">
              <a:solidFill>
                <a:srgbClr val="000000"/>
              </a:solidFill>
            </a:endParaRPr>
          </a:p>
          <a:p>
            <a:pPr algn="just">
              <a:spcBef>
                <a:spcPct val="20000"/>
              </a:spcBef>
              <a:buClr>
                <a:srgbClr val="E2001A"/>
              </a:buClr>
              <a:buFont typeface="Webdings" pitchFamily="18" charset="2"/>
              <a:buNone/>
            </a:pPr>
            <a:endParaRPr lang="it-IT" sz="1200" b="0" dirty="0">
              <a:solidFill>
                <a:srgbClr val="000000"/>
              </a:solidFill>
            </a:endParaRPr>
          </a:p>
        </p:txBody>
      </p:sp>
      <p:sp>
        <p:nvSpPr>
          <p:cNvPr id="77832" name="Rectangle 29"/>
          <p:cNvSpPr>
            <a:spLocks noChangeArrowheads="1"/>
          </p:cNvSpPr>
          <p:nvPr/>
        </p:nvSpPr>
        <p:spPr bwMode="auto">
          <a:xfrm>
            <a:off x="881063" y="404813"/>
            <a:ext cx="8228012" cy="503237"/>
          </a:xfrm>
          <a:prstGeom prst="rect">
            <a:avLst/>
          </a:prstGeom>
          <a:noFill/>
          <a:ln w="9525">
            <a:noFill/>
            <a:miter lim="800000"/>
            <a:headEnd/>
            <a:tailEnd/>
          </a:ln>
        </p:spPr>
        <p:txBody>
          <a:bodyPr lIns="91432" tIns="45716" rIns="91432" bIns="45716"/>
          <a:lstStyle/>
          <a:p>
            <a:r>
              <a:rPr lang="it-IT" sz="1900">
                <a:solidFill>
                  <a:srgbClr val="002060"/>
                </a:solidFill>
              </a:rPr>
              <a:t>2012: Supporto in assenza di garanzie reali</a:t>
            </a:r>
          </a:p>
        </p:txBody>
      </p:sp>
      <p:sp>
        <p:nvSpPr>
          <p:cNvPr id="77833" name="CasellaDiTesto 16"/>
          <p:cNvSpPr txBox="1">
            <a:spLocks noChangeArrowheads="1"/>
          </p:cNvSpPr>
          <p:nvPr/>
        </p:nvSpPr>
        <p:spPr bwMode="auto">
          <a:xfrm>
            <a:off x="1331913" y="2924175"/>
            <a:ext cx="7272337" cy="261938"/>
          </a:xfrm>
          <a:prstGeom prst="rect">
            <a:avLst/>
          </a:prstGeom>
          <a:noFill/>
          <a:ln w="3175">
            <a:solidFill>
              <a:srgbClr val="3366FF"/>
            </a:solidFill>
            <a:miter lim="800000"/>
            <a:headEnd/>
            <a:tailEnd/>
          </a:ln>
        </p:spPr>
        <p:txBody>
          <a:bodyPr>
            <a:spAutoFit/>
          </a:bodyPr>
          <a:lstStyle/>
          <a:p>
            <a:pPr algn="just">
              <a:spcBef>
                <a:spcPct val="20000"/>
              </a:spcBef>
              <a:buClr>
                <a:srgbClr val="E2001A"/>
              </a:buClr>
              <a:buFont typeface="Webdings" pitchFamily="18" charset="2"/>
              <a:buNone/>
            </a:pPr>
            <a:r>
              <a:rPr lang="it-IT" sz="1100">
                <a:solidFill>
                  <a:srgbClr val="000000"/>
                </a:solidFill>
              </a:rPr>
              <a:t>Distribuzione delle domande accolte per tipologia di garanzia  1°gennaio - 31 dicembre 2011 </a:t>
            </a:r>
            <a:r>
              <a:rPr lang="it-IT" sz="1100" b="0">
                <a:solidFill>
                  <a:srgbClr val="000000"/>
                </a:solidFill>
              </a:rPr>
              <a:t>(%)</a:t>
            </a:r>
          </a:p>
        </p:txBody>
      </p:sp>
      <p:sp>
        <p:nvSpPr>
          <p:cNvPr id="77834" name="Text Box 12"/>
          <p:cNvSpPr txBox="1">
            <a:spLocks noChangeArrowheads="1"/>
          </p:cNvSpPr>
          <p:nvPr/>
        </p:nvSpPr>
        <p:spPr bwMode="auto">
          <a:xfrm>
            <a:off x="0" y="2997200"/>
            <a:ext cx="684213" cy="473075"/>
          </a:xfrm>
          <a:prstGeom prst="rect">
            <a:avLst/>
          </a:prstGeom>
          <a:noFill/>
          <a:ln w="9525">
            <a:noFill/>
            <a:miter lim="800000"/>
            <a:headEnd/>
            <a:tailEnd/>
          </a:ln>
        </p:spPr>
        <p:txBody>
          <a:bodyPr>
            <a:spAutoFit/>
          </a:bodyPr>
          <a:lstStyle/>
          <a:p>
            <a:pPr algn="r">
              <a:spcBef>
                <a:spcPct val="50000"/>
              </a:spcBef>
            </a:pPr>
            <a:r>
              <a:rPr lang="it-IT" sz="1000">
                <a:solidFill>
                  <a:schemeClr val="bg1"/>
                </a:solidFill>
              </a:rPr>
              <a:t>Risultati</a:t>
            </a:r>
          </a:p>
          <a:p>
            <a:pPr algn="r">
              <a:spcBef>
                <a:spcPct val="50000"/>
              </a:spcBef>
            </a:pPr>
            <a:r>
              <a:rPr lang="it-IT" sz="1000">
                <a:solidFill>
                  <a:schemeClr val="bg1"/>
                </a:solidFill>
              </a:rPr>
              <a:t>2011</a:t>
            </a:r>
          </a:p>
        </p:txBody>
      </p:sp>
      <p:sp>
        <p:nvSpPr>
          <p:cNvPr id="77836" name="Rectangle 1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pic>
        <p:nvPicPr>
          <p:cNvPr id="77837" name="Picture 14"/>
          <p:cNvPicPr>
            <a:picLocks noChangeAspect="1" noChangeArrowheads="1"/>
          </p:cNvPicPr>
          <p:nvPr/>
        </p:nvPicPr>
        <p:blipFill>
          <a:blip r:embed="rId2" cstate="print"/>
          <a:srcRect/>
          <a:stretch>
            <a:fillRect/>
          </a:stretch>
        </p:blipFill>
        <p:spPr bwMode="auto">
          <a:xfrm>
            <a:off x="2484438" y="3284538"/>
            <a:ext cx="4567237" cy="2952750"/>
          </a:xfrm>
          <a:prstGeom prst="rect">
            <a:avLst/>
          </a:prstGeom>
          <a:solidFill>
            <a:schemeClr val="bg1"/>
          </a:solidFill>
          <a:ln w="9525">
            <a:solidFill>
              <a:schemeClr val="tx1"/>
            </a:solidFill>
            <a:miter lim="800000"/>
            <a:headEnd/>
            <a:tailEnd/>
          </a:ln>
        </p:spPr>
      </p:pic>
      <p:sp>
        <p:nvSpPr>
          <p:cNvPr id="3" name="Segnaposto numero diapositiva 2"/>
          <p:cNvSpPr>
            <a:spLocks noGrp="1"/>
          </p:cNvSpPr>
          <p:nvPr>
            <p:ph type="sldNum" sz="quarter" idx="12"/>
          </p:nvPr>
        </p:nvSpPr>
        <p:spPr/>
        <p:txBody>
          <a:bodyPr/>
          <a:lstStyle/>
          <a:p>
            <a:pPr>
              <a:defRPr/>
            </a:pPr>
            <a:fld id="{09749FE0-9E22-4353-8B6E-E46A1E05A773}" type="slidenum">
              <a:rPr lang="it-IT" smtClean="0"/>
              <a:pPr>
                <a:defRPr/>
              </a:pPr>
              <a:t>10</a:t>
            </a:fld>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egnaposto numero diapositiva 3"/>
          <p:cNvSpPr txBox="1">
            <a:spLocks noGrp="1"/>
          </p:cNvSpPr>
          <p:nvPr/>
        </p:nvSpPr>
        <p:spPr bwMode="auto">
          <a:xfrm>
            <a:off x="0" y="6151563"/>
            <a:ext cx="788988" cy="457200"/>
          </a:xfrm>
          <a:prstGeom prst="rect">
            <a:avLst/>
          </a:prstGeom>
          <a:noFill/>
          <a:ln w="9525">
            <a:noFill/>
            <a:miter lim="800000"/>
            <a:headEnd/>
            <a:tailEnd/>
          </a:ln>
        </p:spPr>
        <p:txBody>
          <a:bodyPr lIns="91432" tIns="45716" rIns="91432" bIns="45716" anchor="b"/>
          <a:lstStyle/>
          <a:p>
            <a:pPr algn="ctr" eaLnBrk="0" hangingPunct="0"/>
            <a:endParaRPr lang="it-IT" sz="800" b="0">
              <a:solidFill>
                <a:srgbClr val="FFFFFF"/>
              </a:solidFill>
            </a:endParaRPr>
          </a:p>
        </p:txBody>
      </p:sp>
      <p:sp>
        <p:nvSpPr>
          <p:cNvPr id="78851" name="Line 5"/>
          <p:cNvSpPr>
            <a:spLocks noChangeShapeType="1"/>
          </p:cNvSpPr>
          <p:nvPr/>
        </p:nvSpPr>
        <p:spPr bwMode="auto">
          <a:xfrm>
            <a:off x="1220788" y="3265488"/>
            <a:ext cx="7496175" cy="0"/>
          </a:xfrm>
          <a:prstGeom prst="line">
            <a:avLst/>
          </a:prstGeom>
          <a:noFill/>
          <a:ln w="31750">
            <a:noFill/>
            <a:round/>
            <a:headEnd/>
            <a:tailEnd/>
          </a:ln>
        </p:spPr>
        <p:txBody>
          <a:bodyPr lIns="96661" tIns="48331" rIns="96661" bIns="48331" anchor="ctr"/>
          <a:lstStyle/>
          <a:p>
            <a:endParaRPr lang="it-IT"/>
          </a:p>
        </p:txBody>
      </p:sp>
      <p:sp>
        <p:nvSpPr>
          <p:cNvPr id="78852" name="Line 6"/>
          <p:cNvSpPr>
            <a:spLocks noChangeShapeType="1"/>
          </p:cNvSpPr>
          <p:nvPr/>
        </p:nvSpPr>
        <p:spPr bwMode="auto">
          <a:xfrm>
            <a:off x="8716963" y="2262188"/>
            <a:ext cx="0" cy="4325937"/>
          </a:xfrm>
          <a:prstGeom prst="line">
            <a:avLst/>
          </a:prstGeom>
          <a:noFill/>
          <a:ln w="31750">
            <a:noFill/>
            <a:round/>
            <a:headEnd/>
            <a:tailEnd/>
          </a:ln>
        </p:spPr>
        <p:txBody>
          <a:bodyPr lIns="96661" tIns="48331" rIns="96661" bIns="48331" anchor="ctr"/>
          <a:lstStyle/>
          <a:p>
            <a:endParaRPr lang="it-IT"/>
          </a:p>
        </p:txBody>
      </p:sp>
      <p:sp>
        <p:nvSpPr>
          <p:cNvPr id="78853" name="Line 7"/>
          <p:cNvSpPr>
            <a:spLocks noChangeShapeType="1"/>
          </p:cNvSpPr>
          <p:nvPr/>
        </p:nvSpPr>
        <p:spPr bwMode="auto">
          <a:xfrm>
            <a:off x="981075" y="1676400"/>
            <a:ext cx="7902575" cy="0"/>
          </a:xfrm>
          <a:prstGeom prst="line">
            <a:avLst/>
          </a:prstGeom>
          <a:noFill/>
          <a:ln w="31750">
            <a:noFill/>
            <a:round/>
            <a:headEnd/>
            <a:tailEnd/>
          </a:ln>
        </p:spPr>
        <p:txBody>
          <a:bodyPr lIns="96661" tIns="48331" rIns="96661" bIns="48331" anchor="ctr"/>
          <a:lstStyle/>
          <a:p>
            <a:endParaRPr lang="it-IT"/>
          </a:p>
        </p:txBody>
      </p:sp>
      <p:sp>
        <p:nvSpPr>
          <p:cNvPr id="78854" name="Line 8"/>
          <p:cNvSpPr>
            <a:spLocks noChangeShapeType="1"/>
          </p:cNvSpPr>
          <p:nvPr/>
        </p:nvSpPr>
        <p:spPr bwMode="auto">
          <a:xfrm>
            <a:off x="8883650" y="1676400"/>
            <a:ext cx="0" cy="1677988"/>
          </a:xfrm>
          <a:prstGeom prst="line">
            <a:avLst/>
          </a:prstGeom>
          <a:noFill/>
          <a:ln w="31750">
            <a:noFill/>
            <a:round/>
            <a:headEnd/>
            <a:tailEnd/>
          </a:ln>
        </p:spPr>
        <p:txBody>
          <a:bodyPr lIns="96661" tIns="48331" rIns="96661" bIns="48331" anchor="ctr"/>
          <a:lstStyle/>
          <a:p>
            <a:endParaRPr lang="it-IT"/>
          </a:p>
        </p:txBody>
      </p:sp>
      <p:sp>
        <p:nvSpPr>
          <p:cNvPr id="78855" name="Rectangle 3"/>
          <p:cNvSpPr>
            <a:spLocks noChangeArrowheads="1"/>
          </p:cNvSpPr>
          <p:nvPr/>
        </p:nvSpPr>
        <p:spPr bwMode="auto">
          <a:xfrm>
            <a:off x="828675" y="1052513"/>
            <a:ext cx="7272338" cy="5040312"/>
          </a:xfrm>
          <a:prstGeom prst="rect">
            <a:avLst/>
          </a:prstGeom>
          <a:solidFill>
            <a:srgbClr val="F5F5F5"/>
          </a:solidFill>
          <a:ln w="9525" algn="ctr">
            <a:noFill/>
            <a:miter lim="800000"/>
            <a:headEnd/>
            <a:tailEnd/>
          </a:ln>
        </p:spPr>
        <p:txBody>
          <a:bodyPr lIns="91432" tIns="45716" rIns="91432" bIns="45716"/>
          <a:lstStyle/>
          <a:p>
            <a:pPr algn="just">
              <a:spcBef>
                <a:spcPct val="20000"/>
              </a:spcBef>
              <a:buClr>
                <a:srgbClr val="E2001A"/>
              </a:buClr>
              <a:buFont typeface="Webdings" pitchFamily="18" charset="2"/>
              <a:buNone/>
            </a:pPr>
            <a:endParaRPr lang="it-IT" sz="600" b="0" dirty="0">
              <a:solidFill>
                <a:srgbClr val="000000"/>
              </a:solidFill>
            </a:endParaRPr>
          </a:p>
          <a:p>
            <a:pPr algn="just">
              <a:spcBef>
                <a:spcPct val="20000"/>
              </a:spcBef>
              <a:buClr>
                <a:srgbClr val="E2001A"/>
              </a:buClr>
              <a:buFont typeface="Webdings" pitchFamily="18" charset="2"/>
              <a:buNone/>
            </a:pPr>
            <a:r>
              <a:rPr lang="it-IT" sz="1400" dirty="0">
                <a:solidFill>
                  <a:srgbClr val="00458A"/>
                </a:solidFill>
              </a:rPr>
              <a:t>Nonostante la continua espansione delle richieste di accesso al Fondo, l’incidenza delle domande escluse nel 2012 è risultata contenuta (1,4% del totale), su un livello inferiore a quello sperimentato nell’anno precedente (2,9%). </a:t>
            </a:r>
          </a:p>
          <a:p>
            <a:pPr algn="just">
              <a:spcBef>
                <a:spcPct val="20000"/>
              </a:spcBef>
              <a:buClr>
                <a:srgbClr val="E2001A"/>
              </a:buClr>
              <a:buFont typeface="Webdings" pitchFamily="18" charset="2"/>
              <a:buNone/>
            </a:pPr>
            <a:endParaRPr lang="it-IT" sz="1400" dirty="0">
              <a:solidFill>
                <a:srgbClr val="00458A"/>
              </a:solidFill>
            </a:endParaRPr>
          </a:p>
          <a:p>
            <a:pPr algn="just">
              <a:spcBef>
                <a:spcPct val="20000"/>
              </a:spcBef>
              <a:buClr>
                <a:srgbClr val="E2001A"/>
              </a:buClr>
              <a:buFont typeface="Webdings" pitchFamily="18" charset="2"/>
              <a:buNone/>
            </a:pPr>
            <a:endParaRPr lang="it-IT" sz="1400" dirty="0">
              <a:solidFill>
                <a:srgbClr val="00458A"/>
              </a:solidFill>
            </a:endParaRPr>
          </a:p>
          <a:p>
            <a:pPr algn="just">
              <a:spcBef>
                <a:spcPct val="20000"/>
              </a:spcBef>
              <a:buClr>
                <a:srgbClr val="E2001A"/>
              </a:buClr>
              <a:buFont typeface="Webdings" pitchFamily="18" charset="2"/>
              <a:buNone/>
            </a:pPr>
            <a:endParaRPr lang="it-IT" sz="1400" dirty="0">
              <a:solidFill>
                <a:srgbClr val="00458A"/>
              </a:solidFill>
            </a:endParaRPr>
          </a:p>
          <a:p>
            <a:pPr algn="just">
              <a:spcBef>
                <a:spcPct val="20000"/>
              </a:spcBef>
              <a:buClr>
                <a:srgbClr val="E2001A"/>
              </a:buClr>
              <a:buFont typeface="Webdings" pitchFamily="18" charset="2"/>
              <a:buNone/>
            </a:pPr>
            <a:endParaRPr lang="it-IT" sz="1400" dirty="0">
              <a:solidFill>
                <a:srgbClr val="00458A"/>
              </a:solidFill>
            </a:endParaRPr>
          </a:p>
          <a:p>
            <a:pPr algn="just">
              <a:spcBef>
                <a:spcPct val="20000"/>
              </a:spcBef>
              <a:buClr>
                <a:srgbClr val="E2001A"/>
              </a:buClr>
              <a:buFont typeface="Webdings" pitchFamily="18" charset="2"/>
              <a:buNone/>
            </a:pPr>
            <a:endParaRPr lang="it-IT" sz="1200" dirty="0">
              <a:solidFill>
                <a:srgbClr val="000000"/>
              </a:solidFill>
            </a:endParaRPr>
          </a:p>
          <a:p>
            <a:pPr algn="just">
              <a:spcBef>
                <a:spcPct val="20000"/>
              </a:spcBef>
              <a:buClr>
                <a:srgbClr val="E2001A"/>
              </a:buClr>
              <a:buFont typeface="Webdings" pitchFamily="18" charset="2"/>
              <a:buNone/>
            </a:pPr>
            <a:endParaRPr lang="it-IT" sz="1200" dirty="0">
              <a:solidFill>
                <a:srgbClr val="000000"/>
              </a:solidFill>
            </a:endParaRPr>
          </a:p>
          <a:p>
            <a:pPr algn="just">
              <a:spcBef>
                <a:spcPct val="20000"/>
              </a:spcBef>
              <a:buClr>
                <a:srgbClr val="E2001A"/>
              </a:buClr>
              <a:buFont typeface="Webdings" pitchFamily="18" charset="2"/>
              <a:buNone/>
            </a:pPr>
            <a:endParaRPr lang="it-IT" sz="1200" dirty="0">
              <a:solidFill>
                <a:srgbClr val="000000"/>
              </a:solidFill>
            </a:endParaRPr>
          </a:p>
          <a:p>
            <a:pPr algn="just">
              <a:spcBef>
                <a:spcPct val="20000"/>
              </a:spcBef>
              <a:buClr>
                <a:srgbClr val="E2001A"/>
              </a:buClr>
              <a:buFont typeface="Webdings" pitchFamily="18" charset="2"/>
              <a:buNone/>
            </a:pPr>
            <a:endParaRPr lang="it-IT" sz="1200" dirty="0">
              <a:solidFill>
                <a:srgbClr val="000000"/>
              </a:solidFill>
            </a:endParaRPr>
          </a:p>
          <a:p>
            <a:pPr algn="just">
              <a:spcBef>
                <a:spcPct val="20000"/>
              </a:spcBef>
              <a:buClr>
                <a:srgbClr val="E2001A"/>
              </a:buClr>
              <a:buFont typeface="Webdings" pitchFamily="18" charset="2"/>
              <a:buNone/>
            </a:pPr>
            <a:endParaRPr lang="it-IT" sz="1200" dirty="0">
              <a:solidFill>
                <a:srgbClr val="000000"/>
              </a:solidFill>
            </a:endParaRPr>
          </a:p>
          <a:p>
            <a:pPr algn="just">
              <a:spcBef>
                <a:spcPct val="20000"/>
              </a:spcBef>
              <a:buClr>
                <a:srgbClr val="E2001A"/>
              </a:buClr>
              <a:buFont typeface="Webdings" pitchFamily="18" charset="2"/>
              <a:buNone/>
            </a:pPr>
            <a:endParaRPr lang="it-IT" sz="1200" dirty="0">
              <a:solidFill>
                <a:srgbClr val="000000"/>
              </a:solidFill>
            </a:endParaRPr>
          </a:p>
          <a:p>
            <a:pPr lvl="1" algn="just">
              <a:spcBef>
                <a:spcPct val="20000"/>
              </a:spcBef>
              <a:buClr>
                <a:srgbClr val="E2001A"/>
              </a:buClr>
              <a:buFont typeface="Webdings" pitchFamily="18" charset="2"/>
              <a:buNone/>
            </a:pPr>
            <a:endParaRPr lang="it-IT" dirty="0">
              <a:solidFill>
                <a:srgbClr val="000000"/>
              </a:solidFill>
            </a:endParaRPr>
          </a:p>
          <a:p>
            <a:pPr algn="just">
              <a:spcBef>
                <a:spcPct val="20000"/>
              </a:spcBef>
              <a:buClr>
                <a:srgbClr val="E2001A"/>
              </a:buClr>
              <a:buFont typeface="Webdings" pitchFamily="18" charset="2"/>
              <a:buNone/>
            </a:pPr>
            <a:endParaRPr lang="it-IT" sz="1200" dirty="0">
              <a:solidFill>
                <a:srgbClr val="000000"/>
              </a:solidFill>
            </a:endParaRPr>
          </a:p>
          <a:p>
            <a:pPr algn="just">
              <a:spcBef>
                <a:spcPct val="20000"/>
              </a:spcBef>
              <a:buClr>
                <a:srgbClr val="E2001A"/>
              </a:buClr>
              <a:buFont typeface="Webdings" pitchFamily="18" charset="2"/>
              <a:buNone/>
            </a:pPr>
            <a:endParaRPr lang="it-IT" sz="1200" dirty="0">
              <a:solidFill>
                <a:srgbClr val="000000"/>
              </a:solidFill>
            </a:endParaRPr>
          </a:p>
          <a:p>
            <a:pPr algn="ctr">
              <a:spcBef>
                <a:spcPct val="20000"/>
              </a:spcBef>
              <a:buClr>
                <a:srgbClr val="E2001A"/>
              </a:buClr>
              <a:buFont typeface="Webdings" pitchFamily="18" charset="2"/>
              <a:buNone/>
            </a:pPr>
            <a:r>
              <a:rPr lang="it-IT" sz="1400" u="sng" dirty="0" smtClean="0">
                <a:solidFill>
                  <a:srgbClr val="00458A"/>
                </a:solidFill>
              </a:rPr>
              <a:t>A cosa si riconduce l’esclusione?</a:t>
            </a:r>
          </a:p>
          <a:p>
            <a:pPr algn="ctr">
              <a:spcBef>
                <a:spcPct val="20000"/>
              </a:spcBef>
              <a:buClr>
                <a:srgbClr val="E2001A"/>
              </a:buClr>
              <a:buFont typeface="Webdings" pitchFamily="18" charset="2"/>
              <a:buNone/>
            </a:pPr>
            <a:endParaRPr lang="it-IT" sz="1400" u="sng" dirty="0" smtClean="0">
              <a:solidFill>
                <a:srgbClr val="00458A"/>
              </a:solidFill>
            </a:endParaRPr>
          </a:p>
          <a:p>
            <a:pPr algn="just">
              <a:spcBef>
                <a:spcPct val="20000"/>
              </a:spcBef>
              <a:buClr>
                <a:srgbClr val="E2001A"/>
              </a:buClr>
              <a:buFont typeface="Webdings" pitchFamily="18" charset="2"/>
              <a:buNone/>
            </a:pPr>
            <a:r>
              <a:rPr lang="it-IT" sz="1400" dirty="0" smtClean="0">
                <a:solidFill>
                  <a:srgbClr val="00458A"/>
                </a:solidFill>
              </a:rPr>
              <a:t>Le motivazioni di esclusione delle domande sono riconducibili prevalentemente a:</a:t>
            </a:r>
          </a:p>
          <a:p>
            <a:pPr algn="just">
              <a:spcBef>
                <a:spcPct val="20000"/>
              </a:spcBef>
              <a:buClr>
                <a:srgbClr val="E2001A"/>
              </a:buClr>
              <a:buFont typeface="Webdings" pitchFamily="18" charset="2"/>
              <a:buNone/>
            </a:pPr>
            <a:endParaRPr lang="it-IT" sz="1400" dirty="0" smtClean="0">
              <a:solidFill>
                <a:srgbClr val="00458A"/>
              </a:solidFill>
            </a:endParaRPr>
          </a:p>
          <a:p>
            <a:pPr algn="just">
              <a:spcBef>
                <a:spcPct val="20000"/>
              </a:spcBef>
              <a:buClr>
                <a:srgbClr val="000000"/>
              </a:buClr>
              <a:buFont typeface="Wingdings" pitchFamily="2" charset="2"/>
              <a:buChar char="§"/>
            </a:pPr>
            <a:r>
              <a:rPr lang="it-IT" sz="1400" b="0" dirty="0" smtClean="0">
                <a:solidFill>
                  <a:srgbClr val="00458A"/>
                </a:solidFill>
              </a:rPr>
              <a:t> </a:t>
            </a:r>
            <a:r>
              <a:rPr lang="it-IT" sz="1400" b="0" dirty="0" err="1" smtClean="0">
                <a:solidFill>
                  <a:srgbClr val="00458A"/>
                </a:solidFill>
              </a:rPr>
              <a:t>cash</a:t>
            </a:r>
            <a:r>
              <a:rPr lang="it-IT" sz="1400" b="0" dirty="0" smtClean="0">
                <a:solidFill>
                  <a:srgbClr val="00458A"/>
                </a:solidFill>
              </a:rPr>
              <a:t> flow insufficiente al pagamento della rata (21,6% del totale);</a:t>
            </a:r>
          </a:p>
          <a:p>
            <a:pPr algn="just">
              <a:spcBef>
                <a:spcPct val="20000"/>
              </a:spcBef>
              <a:buClr>
                <a:srgbClr val="000000"/>
              </a:buClr>
              <a:buFont typeface="Wingdings" pitchFamily="2" charset="2"/>
              <a:buChar char="§"/>
            </a:pPr>
            <a:r>
              <a:rPr lang="it-IT" sz="1400" b="0" dirty="0" smtClean="0">
                <a:solidFill>
                  <a:srgbClr val="00458A"/>
                </a:solidFill>
              </a:rPr>
              <a:t> basso rapporto del MOL sul fatturato (13,3%);</a:t>
            </a:r>
          </a:p>
          <a:p>
            <a:pPr algn="just">
              <a:spcBef>
                <a:spcPct val="20000"/>
              </a:spcBef>
              <a:buClr>
                <a:srgbClr val="000000"/>
              </a:buClr>
              <a:buFont typeface="Wingdings" pitchFamily="2" charset="2"/>
              <a:buChar char="§"/>
            </a:pPr>
            <a:r>
              <a:rPr lang="it-IT" sz="1400" b="0" dirty="0" smtClean="0">
                <a:solidFill>
                  <a:srgbClr val="00458A"/>
                </a:solidFill>
              </a:rPr>
              <a:t> elevato passivo circolante in relazione al fatturato (16,9%).</a:t>
            </a:r>
          </a:p>
          <a:p>
            <a:pPr algn="just">
              <a:spcBef>
                <a:spcPct val="20000"/>
              </a:spcBef>
              <a:buClr>
                <a:srgbClr val="E2001A"/>
              </a:buClr>
              <a:buFont typeface="Webdings" pitchFamily="18" charset="2"/>
              <a:buNone/>
            </a:pPr>
            <a:endParaRPr lang="it-IT" sz="1200" dirty="0">
              <a:solidFill>
                <a:srgbClr val="000000"/>
              </a:solidFill>
            </a:endParaRPr>
          </a:p>
          <a:p>
            <a:pPr algn="just">
              <a:spcBef>
                <a:spcPct val="20000"/>
              </a:spcBef>
              <a:buClr>
                <a:srgbClr val="E2001A"/>
              </a:buClr>
              <a:buFont typeface="Webdings" pitchFamily="18" charset="2"/>
              <a:buNone/>
            </a:pPr>
            <a:endParaRPr lang="it-IT" sz="1200" b="0" dirty="0">
              <a:solidFill>
                <a:srgbClr val="000000"/>
              </a:solidFill>
            </a:endParaRPr>
          </a:p>
          <a:p>
            <a:pPr algn="just">
              <a:spcBef>
                <a:spcPct val="20000"/>
              </a:spcBef>
              <a:buClr>
                <a:srgbClr val="E2001A"/>
              </a:buClr>
              <a:buFont typeface="Webdings" pitchFamily="18" charset="2"/>
              <a:buNone/>
            </a:pPr>
            <a:endParaRPr lang="it-IT" sz="1200" b="0" dirty="0">
              <a:solidFill>
                <a:srgbClr val="000000"/>
              </a:solidFill>
            </a:endParaRPr>
          </a:p>
          <a:p>
            <a:pPr algn="just">
              <a:spcBef>
                <a:spcPct val="20000"/>
              </a:spcBef>
              <a:buClr>
                <a:srgbClr val="000000"/>
              </a:buClr>
              <a:buFont typeface="Webdings" pitchFamily="18" charset="2"/>
              <a:buNone/>
            </a:pPr>
            <a:endParaRPr lang="it-IT" sz="1200" b="0" dirty="0">
              <a:solidFill>
                <a:srgbClr val="000000"/>
              </a:solidFill>
            </a:endParaRPr>
          </a:p>
        </p:txBody>
      </p:sp>
      <p:sp>
        <p:nvSpPr>
          <p:cNvPr id="78856" name="Rectangle 29"/>
          <p:cNvSpPr>
            <a:spLocks noChangeArrowheads="1"/>
          </p:cNvSpPr>
          <p:nvPr/>
        </p:nvSpPr>
        <p:spPr bwMode="auto">
          <a:xfrm>
            <a:off x="881063" y="404813"/>
            <a:ext cx="8228012" cy="503237"/>
          </a:xfrm>
          <a:prstGeom prst="rect">
            <a:avLst/>
          </a:prstGeom>
          <a:noFill/>
          <a:ln w="9525">
            <a:noFill/>
            <a:miter lim="800000"/>
            <a:headEnd/>
            <a:tailEnd/>
          </a:ln>
        </p:spPr>
        <p:txBody>
          <a:bodyPr lIns="91432" tIns="45716" rIns="91432" bIns="45716"/>
          <a:lstStyle/>
          <a:p>
            <a:r>
              <a:rPr lang="it-IT" sz="1900">
                <a:solidFill>
                  <a:srgbClr val="002060"/>
                </a:solidFill>
              </a:rPr>
              <a:t>2012: Poche le domande escluse</a:t>
            </a:r>
          </a:p>
        </p:txBody>
      </p:sp>
      <p:sp>
        <p:nvSpPr>
          <p:cNvPr id="78857" name="CasellaDiTesto 16"/>
          <p:cNvSpPr txBox="1">
            <a:spLocks noChangeArrowheads="1"/>
          </p:cNvSpPr>
          <p:nvPr/>
        </p:nvSpPr>
        <p:spPr bwMode="auto">
          <a:xfrm>
            <a:off x="2700338" y="1916113"/>
            <a:ext cx="3959225" cy="261937"/>
          </a:xfrm>
          <a:prstGeom prst="rect">
            <a:avLst/>
          </a:prstGeom>
          <a:noFill/>
          <a:ln w="3175">
            <a:solidFill>
              <a:srgbClr val="3366FF"/>
            </a:solidFill>
            <a:miter lim="800000"/>
            <a:headEnd/>
            <a:tailEnd/>
          </a:ln>
        </p:spPr>
        <p:txBody>
          <a:bodyPr>
            <a:spAutoFit/>
          </a:bodyPr>
          <a:lstStyle/>
          <a:p>
            <a:pPr algn="just">
              <a:spcBef>
                <a:spcPct val="20000"/>
              </a:spcBef>
              <a:buClr>
                <a:srgbClr val="E2001A"/>
              </a:buClr>
              <a:buFont typeface="Webdings" pitchFamily="18" charset="2"/>
              <a:buNone/>
            </a:pPr>
            <a:r>
              <a:rPr lang="it-IT" sz="1100">
                <a:solidFill>
                  <a:srgbClr val="000000"/>
                </a:solidFill>
              </a:rPr>
              <a:t>Incidenza delle domande escluse, 2011 - 2012 </a:t>
            </a:r>
            <a:r>
              <a:rPr lang="it-IT" sz="1100" b="0">
                <a:solidFill>
                  <a:srgbClr val="000000"/>
                </a:solidFill>
              </a:rPr>
              <a:t>(%)</a:t>
            </a:r>
          </a:p>
        </p:txBody>
      </p:sp>
      <p:pic>
        <p:nvPicPr>
          <p:cNvPr id="78860" name="Picture 15"/>
          <p:cNvPicPr>
            <a:picLocks noChangeAspect="1" noChangeArrowheads="1"/>
          </p:cNvPicPr>
          <p:nvPr/>
        </p:nvPicPr>
        <p:blipFill>
          <a:blip r:embed="rId2" cstate="print"/>
          <a:srcRect/>
          <a:stretch>
            <a:fillRect/>
          </a:stretch>
        </p:blipFill>
        <p:spPr bwMode="auto">
          <a:xfrm>
            <a:off x="2411413" y="2349500"/>
            <a:ext cx="6105525" cy="2170113"/>
          </a:xfrm>
          <a:prstGeom prst="rect">
            <a:avLst/>
          </a:prstGeom>
          <a:noFill/>
          <a:ln w="9525">
            <a:noFill/>
            <a:miter lim="800000"/>
            <a:headEnd/>
            <a:tailEnd/>
          </a:ln>
          <a:effectLst/>
        </p:spPr>
      </p:pic>
      <p:sp>
        <p:nvSpPr>
          <p:cNvPr id="4" name="Segnaposto numero diapositiva 3"/>
          <p:cNvSpPr>
            <a:spLocks noGrp="1"/>
          </p:cNvSpPr>
          <p:nvPr>
            <p:ph type="sldNum" sz="quarter" idx="12"/>
          </p:nvPr>
        </p:nvSpPr>
        <p:spPr/>
        <p:txBody>
          <a:bodyPr/>
          <a:lstStyle/>
          <a:p>
            <a:pPr>
              <a:defRPr/>
            </a:pPr>
            <a:fld id="{B9F1F639-E8C0-4055-B062-0228E040B20F}" type="slidenum">
              <a:rPr lang="it-IT" smtClean="0"/>
              <a:pPr>
                <a:defRPr/>
              </a:pPr>
              <a:t>11</a:t>
            </a:fld>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numero diapositiva 5"/>
          <p:cNvSpPr>
            <a:spLocks noGrp="1"/>
          </p:cNvSpPr>
          <p:nvPr>
            <p:ph type="sldNum" sz="quarter" idx="12"/>
          </p:nvPr>
        </p:nvSpPr>
        <p:spPr>
          <a:noFill/>
        </p:spPr>
        <p:txBody>
          <a:bodyPr/>
          <a:lstStyle/>
          <a:p>
            <a:fld id="{92614B19-EAB6-416F-B934-81844461F556}" type="slidenum">
              <a:rPr lang="it-IT" smtClean="0"/>
              <a:pPr/>
              <a:t>12</a:t>
            </a:fld>
            <a:endParaRPr lang="it-IT" dirty="0" smtClean="0"/>
          </a:p>
        </p:txBody>
      </p:sp>
      <p:sp>
        <p:nvSpPr>
          <p:cNvPr id="13315" name="Line 3"/>
          <p:cNvSpPr>
            <a:spLocks noChangeShapeType="1"/>
          </p:cNvSpPr>
          <p:nvPr/>
        </p:nvSpPr>
        <p:spPr bwMode="auto">
          <a:xfrm flipH="1">
            <a:off x="2219325" y="3308350"/>
            <a:ext cx="6297613" cy="0"/>
          </a:xfrm>
          <a:prstGeom prst="line">
            <a:avLst/>
          </a:prstGeom>
          <a:noFill/>
          <a:ln w="9525">
            <a:solidFill>
              <a:schemeClr val="tx1"/>
            </a:solidFill>
            <a:round/>
            <a:headEnd/>
            <a:tailEnd/>
          </a:ln>
        </p:spPr>
        <p:txBody>
          <a:bodyPr/>
          <a:lstStyle/>
          <a:p>
            <a:endParaRPr lang="it-IT" dirty="0"/>
          </a:p>
        </p:txBody>
      </p:sp>
      <p:sp>
        <p:nvSpPr>
          <p:cNvPr id="13316" name="Rectangle 4"/>
          <p:cNvSpPr>
            <a:spLocks noChangeArrowheads="1"/>
          </p:cNvSpPr>
          <p:nvPr/>
        </p:nvSpPr>
        <p:spPr bwMode="auto">
          <a:xfrm>
            <a:off x="2408238" y="2791638"/>
            <a:ext cx="5764212" cy="276999"/>
          </a:xfrm>
          <a:prstGeom prst="rect">
            <a:avLst/>
          </a:prstGeom>
          <a:noFill/>
          <a:ln w="9525">
            <a:noFill/>
            <a:miter lim="800000"/>
            <a:headEnd/>
            <a:tailEnd/>
          </a:ln>
        </p:spPr>
        <p:txBody>
          <a:bodyPr lIns="0" tIns="0" rIns="0" bIns="0" anchor="b">
            <a:spAutoFit/>
          </a:bodyPr>
          <a:lstStyle/>
          <a:p>
            <a:pPr algn="just">
              <a:spcBef>
                <a:spcPct val="0"/>
              </a:spcBef>
              <a:buClr>
                <a:srgbClr val="00458A"/>
              </a:buClr>
            </a:pPr>
            <a:r>
              <a:rPr lang="it-IT" sz="1800" dirty="0" smtClean="0">
                <a:solidFill>
                  <a:srgbClr val="00458A"/>
                </a:solidFill>
              </a:rPr>
              <a:t>Misure di </a:t>
            </a:r>
            <a:r>
              <a:rPr lang="it-IT" sz="1800" dirty="0">
                <a:solidFill>
                  <a:srgbClr val="00458A"/>
                </a:solidFill>
              </a:rPr>
              <a:t>recente adozione</a:t>
            </a:r>
          </a:p>
        </p:txBody>
      </p:sp>
      <p:pic>
        <p:nvPicPr>
          <p:cNvPr id="13317" name="Picture 5" descr="White Sphere3"/>
          <p:cNvPicPr>
            <a:picLocks noChangeAspect="1" noChangeArrowheads="1"/>
          </p:cNvPicPr>
          <p:nvPr/>
        </p:nvPicPr>
        <p:blipFill>
          <a:blip r:embed="rId2" cstate="print">
            <a:clrChange>
              <a:clrFrom>
                <a:srgbClr val="000000"/>
              </a:clrFrom>
              <a:clrTo>
                <a:srgbClr val="000000">
                  <a:alpha val="0"/>
                </a:srgbClr>
              </a:clrTo>
            </a:clrChange>
          </a:blip>
          <a:srcRect/>
          <a:stretch>
            <a:fillRect/>
          </a:stretch>
        </p:blipFill>
        <p:spPr bwMode="auto">
          <a:xfrm>
            <a:off x="877888" y="2395538"/>
            <a:ext cx="1462087" cy="1500187"/>
          </a:xfrm>
          <a:prstGeom prst="rect">
            <a:avLst/>
          </a:prstGeom>
          <a:noFill/>
          <a:ln w="9525">
            <a:noFill/>
            <a:miter lim="800000"/>
            <a:headEnd/>
            <a:tailEnd/>
          </a:ln>
        </p:spPr>
      </p:pic>
      <p:sp>
        <p:nvSpPr>
          <p:cNvPr id="6" name="Rectangle 2"/>
          <p:cNvSpPr>
            <a:spLocks noGrp="1" noChangeArrowheads="1"/>
          </p:cNvSpPr>
          <p:nvPr>
            <p:ph type="title"/>
          </p:nvPr>
        </p:nvSpPr>
        <p:spPr bwMode="auto">
          <a:xfrm>
            <a:off x="914400" y="333375"/>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it-IT" dirty="0" smtClean="0">
                <a:solidFill>
                  <a:srgbClr val="00458A"/>
                </a:solidFill>
              </a:rPr>
              <a:t>Il Fondo di Garanzia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numero diapositiva 7"/>
          <p:cNvSpPr>
            <a:spLocks noGrp="1"/>
          </p:cNvSpPr>
          <p:nvPr>
            <p:ph type="sldNum" sz="quarter" idx="12"/>
          </p:nvPr>
        </p:nvSpPr>
        <p:spPr>
          <a:noFill/>
        </p:spPr>
        <p:txBody>
          <a:bodyPr/>
          <a:lstStyle/>
          <a:p>
            <a:fld id="{19A53BB7-8ADA-485A-BED0-126EEAF61E34}" type="slidenum">
              <a:rPr lang="it-IT" smtClean="0"/>
              <a:pPr/>
              <a:t>13</a:t>
            </a:fld>
            <a:endParaRPr lang="it-IT" dirty="0" smtClean="0"/>
          </a:p>
        </p:txBody>
      </p:sp>
      <p:sp>
        <p:nvSpPr>
          <p:cNvPr id="16387" name="Rectangle 4"/>
          <p:cNvSpPr>
            <a:spLocks noGrp="1" noChangeArrowheads="1"/>
          </p:cNvSpPr>
          <p:nvPr>
            <p:ph type="title"/>
          </p:nvPr>
        </p:nvSpPr>
        <p:spPr bwMode="auto">
          <a:xfrm>
            <a:off x="879475" y="274638"/>
            <a:ext cx="8004175" cy="431800"/>
          </a:xfrm>
          <a:noFill/>
          <a:ln>
            <a:miter lim="800000"/>
            <a:headEnd/>
            <a:tailEnd/>
          </a:ln>
        </p:spPr>
        <p:txBody>
          <a:bodyPr vert="horz" wrap="square" lIns="91432" tIns="45716" rIns="91432" bIns="45716" numCol="1" anchor="t" anchorCtr="0" compatLnSpc="1">
            <a:prstTxWarp prst="textNoShape">
              <a:avLst/>
            </a:prstTxWarp>
          </a:bodyPr>
          <a:lstStyle/>
          <a:p>
            <a:pPr eaLnBrk="1" hangingPunct="1"/>
            <a:r>
              <a:rPr lang="it-IT" dirty="0" smtClean="0">
                <a:solidFill>
                  <a:srgbClr val="00458A"/>
                </a:solidFill>
              </a:rPr>
              <a:t>Misure di recente adozione</a:t>
            </a:r>
            <a:br>
              <a:rPr lang="it-IT" dirty="0" smtClean="0">
                <a:solidFill>
                  <a:srgbClr val="00458A"/>
                </a:solidFill>
              </a:rPr>
            </a:br>
            <a:r>
              <a:rPr lang="it-IT" sz="1600" dirty="0" smtClean="0">
                <a:solidFill>
                  <a:srgbClr val="00458A"/>
                </a:solidFill>
              </a:rPr>
              <a:t>Potenziamento dello strumento </a:t>
            </a:r>
            <a:r>
              <a:rPr lang="it-IT" sz="1200" b="0" dirty="0" smtClean="0">
                <a:solidFill>
                  <a:srgbClr val="00458A"/>
                </a:solidFill>
              </a:rPr>
              <a:t>(1/3)</a:t>
            </a:r>
          </a:p>
        </p:txBody>
      </p:sp>
      <p:sp>
        <p:nvSpPr>
          <p:cNvPr id="16388" name="Line 5"/>
          <p:cNvSpPr>
            <a:spLocks noChangeShapeType="1"/>
          </p:cNvSpPr>
          <p:nvPr/>
        </p:nvSpPr>
        <p:spPr bwMode="auto">
          <a:xfrm>
            <a:off x="1220788" y="3265488"/>
            <a:ext cx="7496175" cy="0"/>
          </a:xfrm>
          <a:prstGeom prst="line">
            <a:avLst/>
          </a:prstGeom>
          <a:noFill/>
          <a:ln w="31750">
            <a:noFill/>
            <a:round/>
            <a:headEnd/>
            <a:tailEnd/>
          </a:ln>
        </p:spPr>
        <p:txBody>
          <a:bodyPr lIns="96661" tIns="48331" rIns="96661" bIns="48331" anchor="ctr"/>
          <a:lstStyle/>
          <a:p>
            <a:endParaRPr lang="it-IT" dirty="0"/>
          </a:p>
        </p:txBody>
      </p:sp>
      <p:sp>
        <p:nvSpPr>
          <p:cNvPr id="16389" name="Line 6"/>
          <p:cNvSpPr>
            <a:spLocks noChangeShapeType="1"/>
          </p:cNvSpPr>
          <p:nvPr/>
        </p:nvSpPr>
        <p:spPr bwMode="auto">
          <a:xfrm>
            <a:off x="8716963" y="2262188"/>
            <a:ext cx="0" cy="4325937"/>
          </a:xfrm>
          <a:prstGeom prst="line">
            <a:avLst/>
          </a:prstGeom>
          <a:noFill/>
          <a:ln w="31750">
            <a:noFill/>
            <a:round/>
            <a:headEnd/>
            <a:tailEnd/>
          </a:ln>
        </p:spPr>
        <p:txBody>
          <a:bodyPr lIns="96661" tIns="48331" rIns="96661" bIns="48331" anchor="ctr"/>
          <a:lstStyle/>
          <a:p>
            <a:endParaRPr lang="it-IT" dirty="0"/>
          </a:p>
        </p:txBody>
      </p:sp>
      <p:sp>
        <p:nvSpPr>
          <p:cNvPr id="16390" name="Line 7"/>
          <p:cNvSpPr>
            <a:spLocks noChangeShapeType="1"/>
          </p:cNvSpPr>
          <p:nvPr/>
        </p:nvSpPr>
        <p:spPr bwMode="auto">
          <a:xfrm>
            <a:off x="981075" y="1676400"/>
            <a:ext cx="7902575" cy="0"/>
          </a:xfrm>
          <a:prstGeom prst="line">
            <a:avLst/>
          </a:prstGeom>
          <a:noFill/>
          <a:ln w="31750">
            <a:noFill/>
            <a:round/>
            <a:headEnd/>
            <a:tailEnd/>
          </a:ln>
        </p:spPr>
        <p:txBody>
          <a:bodyPr lIns="96661" tIns="48331" rIns="96661" bIns="48331" anchor="ctr"/>
          <a:lstStyle/>
          <a:p>
            <a:endParaRPr lang="it-IT" dirty="0"/>
          </a:p>
        </p:txBody>
      </p:sp>
      <p:sp>
        <p:nvSpPr>
          <p:cNvPr id="16391" name="Line 8"/>
          <p:cNvSpPr>
            <a:spLocks noChangeShapeType="1"/>
          </p:cNvSpPr>
          <p:nvPr/>
        </p:nvSpPr>
        <p:spPr bwMode="auto">
          <a:xfrm>
            <a:off x="8883650" y="1676400"/>
            <a:ext cx="0" cy="1677988"/>
          </a:xfrm>
          <a:prstGeom prst="line">
            <a:avLst/>
          </a:prstGeom>
          <a:noFill/>
          <a:ln w="31750">
            <a:noFill/>
            <a:round/>
            <a:headEnd/>
            <a:tailEnd/>
          </a:ln>
        </p:spPr>
        <p:txBody>
          <a:bodyPr lIns="96661" tIns="48331" rIns="96661" bIns="48331" anchor="ctr"/>
          <a:lstStyle/>
          <a:p>
            <a:endParaRPr lang="it-IT" dirty="0"/>
          </a:p>
        </p:txBody>
      </p:sp>
      <p:sp>
        <p:nvSpPr>
          <p:cNvPr id="24" name="Rectangle 3"/>
          <p:cNvSpPr>
            <a:spLocks noChangeArrowheads="1"/>
          </p:cNvSpPr>
          <p:nvPr/>
        </p:nvSpPr>
        <p:spPr bwMode="auto">
          <a:xfrm>
            <a:off x="971550" y="1079500"/>
            <a:ext cx="7653338" cy="5529263"/>
          </a:xfrm>
          <a:prstGeom prst="rect">
            <a:avLst/>
          </a:prstGeom>
          <a:noFill/>
          <a:ln w="9525" algn="ctr">
            <a:noFill/>
            <a:miter lim="800000"/>
            <a:headEnd/>
            <a:tailEnd/>
          </a:ln>
          <a:effectLst/>
        </p:spPr>
        <p:txBody>
          <a:bodyPr lIns="91432" tIns="45716" rIns="91432" bIns="45716"/>
          <a:lstStyle/>
          <a:p>
            <a:pPr algn="just" defTabSz="892175">
              <a:defRPr/>
            </a:pPr>
            <a:endParaRPr lang="it-IT" sz="1400" b="0" dirty="0" smtClean="0"/>
          </a:p>
          <a:p>
            <a:pPr algn="just" defTabSz="892175">
              <a:defRPr/>
            </a:pPr>
            <a:r>
              <a:rPr lang="it-IT" sz="1400" b="0" dirty="0" smtClean="0">
                <a:solidFill>
                  <a:srgbClr val="00458A"/>
                </a:solidFill>
              </a:rPr>
              <a:t>A </a:t>
            </a:r>
            <a:r>
              <a:rPr lang="it-IT" sz="1400" b="0" dirty="0">
                <a:solidFill>
                  <a:srgbClr val="00458A"/>
                </a:solidFill>
              </a:rPr>
              <a:t>partire dalla fine del 2008 sono stati adottati alcuni provvedimenti che hanno favorito la continuità operativa e il potenziamento dello strumento. </a:t>
            </a:r>
          </a:p>
          <a:p>
            <a:pPr algn="just" defTabSz="892175">
              <a:defRPr/>
            </a:pPr>
            <a:r>
              <a:rPr lang="it-IT" sz="1400" b="0" dirty="0">
                <a:solidFill>
                  <a:srgbClr val="00458A"/>
                </a:solidFill>
              </a:rPr>
              <a:t>In particolare:</a:t>
            </a:r>
          </a:p>
          <a:p>
            <a:pPr marL="177800" indent="-177800" algn="just" defTabSz="892175">
              <a:spcBef>
                <a:spcPts val="600"/>
              </a:spcBef>
              <a:buClrTx/>
              <a:buFont typeface="Wingdings" pitchFamily="2" charset="2"/>
              <a:buChar char="§"/>
              <a:defRPr/>
            </a:pPr>
            <a:r>
              <a:rPr lang="it-IT" sz="1400" b="0" dirty="0" smtClean="0">
                <a:solidFill>
                  <a:srgbClr val="00458A"/>
                </a:solidFill>
              </a:rPr>
              <a:t>Estensione </a:t>
            </a:r>
            <a:r>
              <a:rPr lang="it-IT" sz="1400" b="0" dirty="0">
                <a:solidFill>
                  <a:srgbClr val="00458A"/>
                </a:solidFill>
              </a:rPr>
              <a:t>alle imprese artigiane, creando così un unico fondo per tutte le tipologie di imprese, rafforzandone la </a:t>
            </a:r>
            <a:r>
              <a:rPr lang="it-IT" sz="1400" b="0" dirty="0" smtClean="0">
                <a:solidFill>
                  <a:srgbClr val="00458A"/>
                </a:solidFill>
              </a:rPr>
              <a:t>mutualità;</a:t>
            </a:r>
          </a:p>
          <a:p>
            <a:pPr marL="177800" indent="-177800" algn="just" defTabSz="892175">
              <a:spcBef>
                <a:spcPts val="600"/>
              </a:spcBef>
              <a:buClrTx/>
              <a:buFont typeface="Wingdings" pitchFamily="2" charset="2"/>
              <a:buChar char="§"/>
              <a:defRPr/>
            </a:pPr>
            <a:r>
              <a:rPr lang="it-IT" sz="1400" b="0" dirty="0" smtClean="0">
                <a:solidFill>
                  <a:srgbClr val="00458A"/>
                </a:solidFill>
              </a:rPr>
              <a:t>Concessione </a:t>
            </a:r>
            <a:r>
              <a:rPr lang="it-IT" sz="1400" b="0" dirty="0">
                <a:solidFill>
                  <a:srgbClr val="00458A"/>
                </a:solidFill>
              </a:rPr>
              <a:t>della Garanzia dello Stato agli importi garantiti dal Fondo, al fine di consentire agli intermediari finanziatori di praticare condizioni più favorevoli alle imprese </a:t>
            </a:r>
            <a:r>
              <a:rPr lang="it-IT" sz="1400" b="0" dirty="0" smtClean="0">
                <a:solidFill>
                  <a:srgbClr val="00458A"/>
                </a:solidFill>
              </a:rPr>
              <a:t>debitrici;</a:t>
            </a:r>
          </a:p>
          <a:p>
            <a:pPr marL="177800" indent="-177800" algn="just" defTabSz="892175">
              <a:spcBef>
                <a:spcPts val="600"/>
              </a:spcBef>
              <a:buClrTx/>
              <a:buFont typeface="Wingdings" pitchFamily="2" charset="2"/>
              <a:buChar char="§"/>
              <a:defRPr/>
            </a:pPr>
            <a:r>
              <a:rPr lang="it-IT" sz="1400" b="0" dirty="0" smtClean="0">
                <a:solidFill>
                  <a:srgbClr val="00458A"/>
                </a:solidFill>
              </a:rPr>
              <a:t>Costituzione </a:t>
            </a:r>
            <a:r>
              <a:rPr lang="it-IT" sz="1400" b="0" dirty="0">
                <a:solidFill>
                  <a:srgbClr val="00458A"/>
                </a:solidFill>
              </a:rPr>
              <a:t>della Sezione Speciale dedicata alle imprese di autotrasporto merci, assegnandole 50 milioni di euro a titolo di dotazione; </a:t>
            </a:r>
            <a:endParaRPr lang="it-IT" sz="1400" b="0" dirty="0" smtClean="0">
              <a:solidFill>
                <a:srgbClr val="00458A"/>
              </a:solidFill>
            </a:endParaRPr>
          </a:p>
          <a:p>
            <a:pPr marL="177800" indent="-177800" algn="just" defTabSz="892175">
              <a:spcBef>
                <a:spcPts val="600"/>
              </a:spcBef>
              <a:buClrTx/>
              <a:buFont typeface="Wingdings" pitchFamily="2" charset="2"/>
              <a:buChar char="§"/>
              <a:defRPr/>
            </a:pPr>
            <a:r>
              <a:rPr lang="it-IT" sz="1400" b="0" dirty="0" smtClean="0">
                <a:solidFill>
                  <a:srgbClr val="00458A"/>
                </a:solidFill>
              </a:rPr>
              <a:t>Revisione </a:t>
            </a:r>
            <a:r>
              <a:rPr lang="it-IT" sz="1400" b="0" dirty="0">
                <a:solidFill>
                  <a:srgbClr val="00458A"/>
                </a:solidFill>
              </a:rPr>
              <a:t>dei criteri di valutazione delle imprese, individuando nuovi valori di riferimento per gli indicatori economico-finanziari in grado comunque di selezionare imprese economicamente e finanziariamente sane, per far fronte alla particolare dinamica congiunturale in atto, che ha determinato il peggioramento dei conti economici delle </a:t>
            </a:r>
            <a:r>
              <a:rPr lang="it-IT" sz="1400" b="0" dirty="0" smtClean="0">
                <a:solidFill>
                  <a:srgbClr val="00458A"/>
                </a:solidFill>
              </a:rPr>
              <a:t>aziende;</a:t>
            </a:r>
          </a:p>
          <a:p>
            <a:pPr marL="177800" indent="-177800" algn="just" defTabSz="892175">
              <a:spcBef>
                <a:spcPts val="600"/>
              </a:spcBef>
              <a:buClrTx/>
              <a:buFont typeface="Wingdings" pitchFamily="2" charset="2"/>
              <a:buChar char="§"/>
              <a:defRPr/>
            </a:pPr>
            <a:r>
              <a:rPr lang="it-IT" sz="1400" b="0" dirty="0" smtClean="0">
                <a:solidFill>
                  <a:srgbClr val="00458A"/>
                </a:solidFill>
              </a:rPr>
              <a:t>Revisione </a:t>
            </a:r>
            <a:r>
              <a:rPr lang="it-IT" sz="1400" b="0" dirty="0">
                <a:solidFill>
                  <a:srgbClr val="00458A"/>
                </a:solidFill>
              </a:rPr>
              <a:t>dei criteri per l’assegnazione dell’autorizzazione a certificare il merito di credito per confidi ed altri fondi di garanzia, al fine di accelerarne l’iter e di monitorare costantemente le performances dei soggetti autorizzati;</a:t>
            </a:r>
          </a:p>
          <a:p>
            <a:pPr algn="just" defTabSz="892175">
              <a:defRPr/>
            </a:pPr>
            <a:endParaRPr lang="it-IT" sz="1400" b="0" dirty="0">
              <a:cs typeface="Arial" pitchFamily="34" charset="0"/>
            </a:endParaRPr>
          </a:p>
          <a:p>
            <a:pPr algn="just" defTabSz="892175">
              <a:defRPr/>
            </a:pPr>
            <a:endParaRPr lang="it-IT" sz="14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numero diapositiva 7"/>
          <p:cNvSpPr>
            <a:spLocks noGrp="1"/>
          </p:cNvSpPr>
          <p:nvPr>
            <p:ph type="sldNum" sz="quarter" idx="12"/>
          </p:nvPr>
        </p:nvSpPr>
        <p:spPr>
          <a:noFill/>
        </p:spPr>
        <p:txBody>
          <a:bodyPr/>
          <a:lstStyle/>
          <a:p>
            <a:fld id="{CDE19058-92E8-42B6-AE1F-D2AC309D4E9C}" type="slidenum">
              <a:rPr lang="it-IT" smtClean="0"/>
              <a:pPr/>
              <a:t>14</a:t>
            </a:fld>
            <a:endParaRPr lang="it-IT" dirty="0" smtClean="0"/>
          </a:p>
        </p:txBody>
      </p:sp>
      <p:sp>
        <p:nvSpPr>
          <p:cNvPr id="17411" name="Rectangle 4"/>
          <p:cNvSpPr>
            <a:spLocks noGrp="1" noChangeArrowheads="1"/>
          </p:cNvSpPr>
          <p:nvPr>
            <p:ph type="title"/>
          </p:nvPr>
        </p:nvSpPr>
        <p:spPr bwMode="auto">
          <a:xfrm>
            <a:off x="879475" y="274638"/>
            <a:ext cx="8004175" cy="804862"/>
          </a:xfrm>
          <a:noFill/>
          <a:ln>
            <a:miter lim="800000"/>
            <a:headEnd/>
            <a:tailEnd/>
          </a:ln>
        </p:spPr>
        <p:txBody>
          <a:bodyPr vert="horz" wrap="square" lIns="91432" tIns="45716" rIns="91432" bIns="45716" numCol="1" anchor="t" anchorCtr="0" compatLnSpc="1">
            <a:prstTxWarp prst="textNoShape">
              <a:avLst/>
            </a:prstTxWarp>
          </a:bodyPr>
          <a:lstStyle/>
          <a:p>
            <a:pPr eaLnBrk="1" hangingPunct="1"/>
            <a:r>
              <a:rPr lang="it-IT" dirty="0" smtClean="0">
                <a:solidFill>
                  <a:srgbClr val="00458A"/>
                </a:solidFill>
              </a:rPr>
              <a:t>Misure di recente adozione </a:t>
            </a:r>
            <a:br>
              <a:rPr lang="it-IT" dirty="0" smtClean="0">
                <a:solidFill>
                  <a:srgbClr val="00458A"/>
                </a:solidFill>
              </a:rPr>
            </a:br>
            <a:r>
              <a:rPr lang="it-IT" sz="1600" dirty="0" smtClean="0">
                <a:solidFill>
                  <a:srgbClr val="00458A"/>
                </a:solidFill>
              </a:rPr>
              <a:t>Potenziamento dello strumento </a:t>
            </a:r>
            <a:r>
              <a:rPr lang="it-IT" sz="1200" b="0" dirty="0" smtClean="0">
                <a:solidFill>
                  <a:srgbClr val="00458A"/>
                </a:solidFill>
              </a:rPr>
              <a:t>(2/3)</a:t>
            </a:r>
          </a:p>
        </p:txBody>
      </p:sp>
      <p:sp>
        <p:nvSpPr>
          <p:cNvPr id="17412" name="Line 5"/>
          <p:cNvSpPr>
            <a:spLocks noChangeShapeType="1"/>
          </p:cNvSpPr>
          <p:nvPr/>
        </p:nvSpPr>
        <p:spPr bwMode="auto">
          <a:xfrm>
            <a:off x="1220788" y="3265488"/>
            <a:ext cx="7496175" cy="0"/>
          </a:xfrm>
          <a:prstGeom prst="line">
            <a:avLst/>
          </a:prstGeom>
          <a:noFill/>
          <a:ln w="31750">
            <a:noFill/>
            <a:round/>
            <a:headEnd/>
            <a:tailEnd/>
          </a:ln>
        </p:spPr>
        <p:txBody>
          <a:bodyPr lIns="96661" tIns="48331" rIns="96661" bIns="48331" anchor="ctr"/>
          <a:lstStyle/>
          <a:p>
            <a:endParaRPr lang="it-IT" dirty="0"/>
          </a:p>
        </p:txBody>
      </p:sp>
      <p:sp>
        <p:nvSpPr>
          <p:cNvPr id="17413" name="Line 6"/>
          <p:cNvSpPr>
            <a:spLocks noChangeShapeType="1"/>
          </p:cNvSpPr>
          <p:nvPr/>
        </p:nvSpPr>
        <p:spPr bwMode="auto">
          <a:xfrm>
            <a:off x="8716963" y="2262188"/>
            <a:ext cx="0" cy="4325937"/>
          </a:xfrm>
          <a:prstGeom prst="line">
            <a:avLst/>
          </a:prstGeom>
          <a:noFill/>
          <a:ln w="31750">
            <a:noFill/>
            <a:round/>
            <a:headEnd/>
            <a:tailEnd/>
          </a:ln>
        </p:spPr>
        <p:txBody>
          <a:bodyPr lIns="96661" tIns="48331" rIns="96661" bIns="48331" anchor="ctr"/>
          <a:lstStyle/>
          <a:p>
            <a:endParaRPr lang="it-IT" dirty="0"/>
          </a:p>
        </p:txBody>
      </p:sp>
      <p:sp>
        <p:nvSpPr>
          <p:cNvPr id="17414" name="Line 7"/>
          <p:cNvSpPr>
            <a:spLocks noChangeShapeType="1"/>
          </p:cNvSpPr>
          <p:nvPr/>
        </p:nvSpPr>
        <p:spPr bwMode="auto">
          <a:xfrm>
            <a:off x="981075" y="1676400"/>
            <a:ext cx="7902575" cy="0"/>
          </a:xfrm>
          <a:prstGeom prst="line">
            <a:avLst/>
          </a:prstGeom>
          <a:noFill/>
          <a:ln w="31750">
            <a:noFill/>
            <a:round/>
            <a:headEnd/>
            <a:tailEnd/>
          </a:ln>
        </p:spPr>
        <p:txBody>
          <a:bodyPr lIns="96661" tIns="48331" rIns="96661" bIns="48331" anchor="ctr"/>
          <a:lstStyle/>
          <a:p>
            <a:endParaRPr lang="it-IT" dirty="0"/>
          </a:p>
        </p:txBody>
      </p:sp>
      <p:sp>
        <p:nvSpPr>
          <p:cNvPr id="17415" name="Line 8"/>
          <p:cNvSpPr>
            <a:spLocks noChangeShapeType="1"/>
          </p:cNvSpPr>
          <p:nvPr/>
        </p:nvSpPr>
        <p:spPr bwMode="auto">
          <a:xfrm>
            <a:off x="8883650" y="1676400"/>
            <a:ext cx="0" cy="1677988"/>
          </a:xfrm>
          <a:prstGeom prst="line">
            <a:avLst/>
          </a:prstGeom>
          <a:noFill/>
          <a:ln w="31750">
            <a:noFill/>
            <a:round/>
            <a:headEnd/>
            <a:tailEnd/>
          </a:ln>
        </p:spPr>
        <p:txBody>
          <a:bodyPr lIns="96661" tIns="48331" rIns="96661" bIns="48331" anchor="ctr"/>
          <a:lstStyle/>
          <a:p>
            <a:endParaRPr lang="it-IT" dirty="0"/>
          </a:p>
        </p:txBody>
      </p:sp>
      <p:sp>
        <p:nvSpPr>
          <p:cNvPr id="24" name="Rectangle 3"/>
          <p:cNvSpPr>
            <a:spLocks noChangeArrowheads="1"/>
          </p:cNvSpPr>
          <p:nvPr/>
        </p:nvSpPr>
        <p:spPr bwMode="auto">
          <a:xfrm>
            <a:off x="971550" y="1079500"/>
            <a:ext cx="7653338" cy="5529263"/>
          </a:xfrm>
          <a:prstGeom prst="rect">
            <a:avLst/>
          </a:prstGeom>
          <a:noFill/>
          <a:ln w="9525" algn="ctr">
            <a:noFill/>
            <a:miter lim="800000"/>
            <a:headEnd/>
            <a:tailEnd/>
          </a:ln>
          <a:effectLst/>
        </p:spPr>
        <p:txBody>
          <a:bodyPr lIns="91432" tIns="45716" rIns="91432" bIns="45716"/>
          <a:lstStyle/>
          <a:p>
            <a:pPr algn="just" defTabSz="892175">
              <a:defRPr/>
            </a:pPr>
            <a:endParaRPr lang="it-IT" sz="1400" b="0" dirty="0" smtClean="0">
              <a:solidFill>
                <a:srgbClr val="00458A"/>
              </a:solidFill>
            </a:endParaRPr>
          </a:p>
          <a:p>
            <a:pPr marL="177800" indent="-177800" algn="just" defTabSz="892175">
              <a:buClr>
                <a:srgbClr val="00458A"/>
              </a:buClr>
              <a:buFont typeface="Arial" pitchFamily="34" charset="0"/>
              <a:buChar char="•"/>
              <a:defRPr/>
            </a:pPr>
            <a:r>
              <a:rPr lang="it-IT" sz="1400" b="0" dirty="0" smtClean="0">
                <a:solidFill>
                  <a:srgbClr val="00458A"/>
                </a:solidFill>
              </a:rPr>
              <a:t>Rifinanziamento </a:t>
            </a:r>
            <a:r>
              <a:rPr lang="it-IT" sz="1400" b="0" dirty="0">
                <a:solidFill>
                  <a:srgbClr val="00458A"/>
                </a:solidFill>
              </a:rPr>
              <a:t>per € 1.200 mln per il triennio 2012 – 2014 con </a:t>
            </a:r>
            <a:r>
              <a:rPr lang="it-IT" sz="1400" b="0" dirty="0" smtClean="0">
                <a:solidFill>
                  <a:srgbClr val="00458A"/>
                </a:solidFill>
              </a:rPr>
              <a:t>l’incremento dell’importo </a:t>
            </a:r>
            <a:r>
              <a:rPr lang="it-IT" sz="1400" b="0" dirty="0">
                <a:solidFill>
                  <a:srgbClr val="00458A"/>
                </a:solidFill>
              </a:rPr>
              <a:t>massimo garantito a € 2,5 mln, la copertura max all’80% e </a:t>
            </a:r>
            <a:r>
              <a:rPr lang="it-IT" sz="1400" b="0" dirty="0" smtClean="0">
                <a:solidFill>
                  <a:srgbClr val="00458A"/>
                </a:solidFill>
              </a:rPr>
              <a:t>la revisione dei coefficienti </a:t>
            </a:r>
            <a:r>
              <a:rPr lang="it-IT" sz="1400" b="0" dirty="0">
                <a:solidFill>
                  <a:srgbClr val="00458A"/>
                </a:solidFill>
              </a:rPr>
              <a:t>di </a:t>
            </a:r>
            <a:r>
              <a:rPr lang="it-IT" sz="1400" b="0" dirty="0" smtClean="0">
                <a:solidFill>
                  <a:srgbClr val="00458A"/>
                </a:solidFill>
              </a:rPr>
              <a:t>accantonamento;</a:t>
            </a:r>
          </a:p>
          <a:p>
            <a:pPr marL="177800" indent="-177800" algn="just" defTabSz="892175">
              <a:buClr>
                <a:srgbClr val="00458A"/>
              </a:buClr>
              <a:buFont typeface="Arial" pitchFamily="34" charset="0"/>
              <a:buChar char="•"/>
              <a:defRPr/>
            </a:pPr>
            <a:r>
              <a:rPr lang="it-IT" sz="1400" b="0" dirty="0" smtClean="0">
                <a:solidFill>
                  <a:srgbClr val="00458A"/>
                </a:solidFill>
              </a:rPr>
              <a:t>Emanazione </a:t>
            </a:r>
            <a:r>
              <a:rPr lang="it-IT" sz="1400" b="0" dirty="0">
                <a:solidFill>
                  <a:srgbClr val="00458A"/>
                </a:solidFill>
              </a:rPr>
              <a:t>del decreto “fund </a:t>
            </a:r>
            <a:r>
              <a:rPr lang="it-IT" sz="1400" b="0" dirty="0" smtClean="0">
                <a:solidFill>
                  <a:srgbClr val="00458A"/>
                </a:solidFill>
              </a:rPr>
              <a:t>raising</a:t>
            </a:r>
            <a:r>
              <a:rPr lang="it-IT" sz="1400" b="0" dirty="0">
                <a:solidFill>
                  <a:srgbClr val="00458A"/>
                </a:solidFill>
              </a:rPr>
              <a:t>” </a:t>
            </a:r>
            <a:r>
              <a:rPr lang="it-IT" sz="1400" b="0" dirty="0" smtClean="0">
                <a:solidFill>
                  <a:srgbClr val="00458A"/>
                </a:solidFill>
              </a:rPr>
              <a:t>attuativo </a:t>
            </a:r>
            <a:r>
              <a:rPr lang="it-IT" sz="1400" b="0" dirty="0">
                <a:solidFill>
                  <a:srgbClr val="00458A"/>
                </a:solidFill>
              </a:rPr>
              <a:t>della norma della legge 2/2009 che consente a regioni, banche, </a:t>
            </a:r>
            <a:r>
              <a:rPr lang="it-IT" sz="1400" b="0" dirty="0" smtClean="0">
                <a:solidFill>
                  <a:srgbClr val="00458A"/>
                </a:solidFill>
              </a:rPr>
              <a:t>SACE, ed </a:t>
            </a:r>
            <a:r>
              <a:rPr lang="it-IT" sz="1400" b="0" dirty="0">
                <a:solidFill>
                  <a:srgbClr val="00458A"/>
                </a:solidFill>
              </a:rPr>
              <a:t>altri importanti organismi di partecipare alla dotazione del Fondo incrementandone la capacità </a:t>
            </a:r>
            <a:r>
              <a:rPr lang="it-IT" sz="1400" b="0" dirty="0" smtClean="0">
                <a:solidFill>
                  <a:srgbClr val="00458A"/>
                </a:solidFill>
              </a:rPr>
              <a:t>operativa tramite la creazione di apposite sezioni speciali;</a:t>
            </a:r>
          </a:p>
          <a:p>
            <a:pPr marL="177800" indent="-177800" algn="just" defTabSz="892175">
              <a:buClr>
                <a:srgbClr val="00458A"/>
              </a:buClr>
              <a:buFont typeface="Arial" pitchFamily="34" charset="0"/>
              <a:buChar char="•"/>
              <a:defRPr/>
            </a:pPr>
            <a:r>
              <a:rPr lang="it-IT" sz="1400" b="0" dirty="0" smtClean="0">
                <a:solidFill>
                  <a:srgbClr val="00458A"/>
                </a:solidFill>
              </a:rPr>
              <a:t>Specifici criteri di valutazione per le imprese operanti su commessa o a progetto, che prevedono di affiancare alla classica valutazione sui dati storici di bilancio anche la valutazione sull’iniziativa che si intende realizzare;</a:t>
            </a:r>
          </a:p>
          <a:p>
            <a:pPr marL="177800" indent="-177800" algn="just" defTabSz="892175">
              <a:buClr>
                <a:srgbClr val="00458A"/>
              </a:buClr>
              <a:buFont typeface="Arial" pitchFamily="34" charset="0"/>
              <a:buChar char="•"/>
              <a:defRPr/>
            </a:pPr>
            <a:r>
              <a:rPr lang="it-IT" sz="1400" b="0" dirty="0" smtClean="0">
                <a:solidFill>
                  <a:srgbClr val="00458A"/>
                </a:solidFill>
              </a:rPr>
              <a:t>Specifici criteri di valutazione per le imprese di autotrasporto merci per conto terzi, che, tenuto conto della specificità delle aziende del settore per le quali è stata costituita apposita Sezione Speciale, dispongono una rimodulazione della selettività con la quale stabilire il possesso dello status di impresa economicamente e finanziariamente sana.</a:t>
            </a:r>
          </a:p>
          <a:p>
            <a:pPr marL="177800" indent="-177800" algn="just" defTabSz="892175">
              <a:spcBef>
                <a:spcPts val="600"/>
              </a:spcBef>
              <a:buClr>
                <a:srgbClr val="00458A"/>
              </a:buClr>
              <a:buFont typeface="Arial" pitchFamily="34" charset="0"/>
              <a:buChar char="•"/>
              <a:defRPr/>
            </a:pPr>
            <a:endParaRPr lang="it-IT" sz="1400" b="0" dirty="0" smtClean="0">
              <a:solidFill>
                <a:srgbClr val="0070C0"/>
              </a:solidFill>
            </a:endParaRPr>
          </a:p>
          <a:p>
            <a:pPr marL="177800" indent="-177800" algn="just" defTabSz="892175">
              <a:spcBef>
                <a:spcPts val="600"/>
              </a:spcBef>
              <a:buClr>
                <a:srgbClr val="00458A"/>
              </a:buClr>
              <a:buFont typeface="Arial" pitchFamily="34" charset="0"/>
              <a:buChar char="•"/>
              <a:defRPr/>
            </a:pPr>
            <a:endParaRPr lang="it-IT" sz="1400" b="0" dirty="0" smtClean="0">
              <a:solidFill>
                <a:srgbClr val="0070C0"/>
              </a:solidFill>
            </a:endParaRPr>
          </a:p>
          <a:p>
            <a:pPr marL="177800" indent="-177800" algn="just" defTabSz="892175">
              <a:spcBef>
                <a:spcPts val="600"/>
              </a:spcBef>
              <a:buClr>
                <a:srgbClr val="00458A"/>
              </a:buClr>
              <a:buFont typeface="Wingdings" pitchFamily="2" charset="2"/>
              <a:buChar char="§"/>
              <a:defRPr/>
            </a:pPr>
            <a:endParaRPr lang="it-IT" sz="1400" b="0" dirty="0"/>
          </a:p>
          <a:p>
            <a:pPr marL="177800" indent="-177800" algn="just" defTabSz="892175">
              <a:spcBef>
                <a:spcPts val="600"/>
              </a:spcBef>
              <a:buClr>
                <a:srgbClr val="00458A"/>
              </a:buClr>
              <a:buFont typeface="Wingdings" pitchFamily="2" charset="2"/>
              <a:buChar char="§"/>
              <a:defRPr/>
            </a:pPr>
            <a:endParaRPr lang="it-IT" sz="1400" b="0" dirty="0"/>
          </a:p>
          <a:p>
            <a:pPr algn="just" defTabSz="892175">
              <a:defRPr/>
            </a:pPr>
            <a:endParaRPr lang="it-IT" sz="1400" b="0" dirty="0">
              <a:cs typeface="Arial" pitchFamily="34" charset="0"/>
            </a:endParaRPr>
          </a:p>
          <a:p>
            <a:pPr algn="just" defTabSz="892175">
              <a:defRPr/>
            </a:pPr>
            <a:endParaRPr lang="it-IT" sz="1400" b="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numero diapositiva 7"/>
          <p:cNvSpPr>
            <a:spLocks noGrp="1"/>
          </p:cNvSpPr>
          <p:nvPr>
            <p:ph type="sldNum" sz="quarter" idx="12"/>
          </p:nvPr>
        </p:nvSpPr>
        <p:spPr>
          <a:noFill/>
        </p:spPr>
        <p:txBody>
          <a:bodyPr/>
          <a:lstStyle/>
          <a:p>
            <a:fld id="{CDE19058-92E8-42B6-AE1F-D2AC309D4E9C}" type="slidenum">
              <a:rPr lang="it-IT" smtClean="0"/>
              <a:pPr/>
              <a:t>15</a:t>
            </a:fld>
            <a:endParaRPr lang="it-IT" dirty="0" smtClean="0"/>
          </a:p>
        </p:txBody>
      </p:sp>
      <p:sp>
        <p:nvSpPr>
          <p:cNvPr id="17411" name="Rectangle 4"/>
          <p:cNvSpPr>
            <a:spLocks noGrp="1" noChangeArrowheads="1"/>
          </p:cNvSpPr>
          <p:nvPr>
            <p:ph type="title"/>
          </p:nvPr>
        </p:nvSpPr>
        <p:spPr bwMode="auto">
          <a:xfrm>
            <a:off x="981075" y="274637"/>
            <a:ext cx="8004175" cy="634047"/>
          </a:xfrm>
          <a:noFill/>
          <a:ln>
            <a:miter lim="800000"/>
            <a:headEnd/>
            <a:tailEnd/>
          </a:ln>
        </p:spPr>
        <p:txBody>
          <a:bodyPr vert="horz" wrap="square" lIns="91432" tIns="45716" rIns="91432" bIns="45716" numCol="1" anchor="t" anchorCtr="0" compatLnSpc="1">
            <a:prstTxWarp prst="textNoShape">
              <a:avLst/>
            </a:prstTxWarp>
          </a:bodyPr>
          <a:lstStyle/>
          <a:p>
            <a:pPr eaLnBrk="1" hangingPunct="1"/>
            <a:r>
              <a:rPr lang="it-IT" dirty="0" smtClean="0">
                <a:solidFill>
                  <a:srgbClr val="00458A"/>
                </a:solidFill>
              </a:rPr>
              <a:t>Le misure di recente adozione </a:t>
            </a:r>
            <a:br>
              <a:rPr lang="it-IT" dirty="0" smtClean="0">
                <a:solidFill>
                  <a:srgbClr val="00458A"/>
                </a:solidFill>
              </a:rPr>
            </a:br>
            <a:r>
              <a:rPr lang="it-IT" sz="1600" dirty="0" smtClean="0">
                <a:solidFill>
                  <a:srgbClr val="00458A"/>
                </a:solidFill>
              </a:rPr>
              <a:t>Potenziamento dello strumento </a:t>
            </a:r>
            <a:r>
              <a:rPr lang="it-IT" sz="1600" b="0" dirty="0" smtClean="0">
                <a:solidFill>
                  <a:srgbClr val="00458A"/>
                </a:solidFill>
              </a:rPr>
              <a:t> </a:t>
            </a:r>
            <a:r>
              <a:rPr lang="it-IT" sz="1200" b="0" dirty="0" smtClean="0">
                <a:solidFill>
                  <a:srgbClr val="00458A"/>
                </a:solidFill>
              </a:rPr>
              <a:t>(3/3)</a:t>
            </a:r>
          </a:p>
        </p:txBody>
      </p:sp>
      <p:sp>
        <p:nvSpPr>
          <p:cNvPr id="17412" name="Line 5"/>
          <p:cNvSpPr>
            <a:spLocks noChangeShapeType="1"/>
          </p:cNvSpPr>
          <p:nvPr/>
        </p:nvSpPr>
        <p:spPr bwMode="auto">
          <a:xfrm>
            <a:off x="1220788" y="3265488"/>
            <a:ext cx="7496175" cy="0"/>
          </a:xfrm>
          <a:prstGeom prst="line">
            <a:avLst/>
          </a:prstGeom>
          <a:noFill/>
          <a:ln w="31750">
            <a:noFill/>
            <a:round/>
            <a:headEnd/>
            <a:tailEnd/>
          </a:ln>
        </p:spPr>
        <p:txBody>
          <a:bodyPr lIns="96661" tIns="48331" rIns="96661" bIns="48331" anchor="ctr"/>
          <a:lstStyle/>
          <a:p>
            <a:endParaRPr lang="it-IT" dirty="0"/>
          </a:p>
        </p:txBody>
      </p:sp>
      <p:sp>
        <p:nvSpPr>
          <p:cNvPr id="17413" name="Line 6"/>
          <p:cNvSpPr>
            <a:spLocks noChangeShapeType="1"/>
          </p:cNvSpPr>
          <p:nvPr/>
        </p:nvSpPr>
        <p:spPr bwMode="auto">
          <a:xfrm>
            <a:off x="8716963" y="2262188"/>
            <a:ext cx="0" cy="4325937"/>
          </a:xfrm>
          <a:prstGeom prst="line">
            <a:avLst/>
          </a:prstGeom>
          <a:noFill/>
          <a:ln w="31750">
            <a:noFill/>
            <a:round/>
            <a:headEnd/>
            <a:tailEnd/>
          </a:ln>
        </p:spPr>
        <p:txBody>
          <a:bodyPr lIns="96661" tIns="48331" rIns="96661" bIns="48331" anchor="ctr"/>
          <a:lstStyle/>
          <a:p>
            <a:endParaRPr lang="it-IT" dirty="0"/>
          </a:p>
        </p:txBody>
      </p:sp>
      <p:sp>
        <p:nvSpPr>
          <p:cNvPr id="17414" name="Line 7"/>
          <p:cNvSpPr>
            <a:spLocks noChangeShapeType="1"/>
          </p:cNvSpPr>
          <p:nvPr/>
        </p:nvSpPr>
        <p:spPr bwMode="auto">
          <a:xfrm>
            <a:off x="981075" y="1676400"/>
            <a:ext cx="7902575" cy="0"/>
          </a:xfrm>
          <a:prstGeom prst="line">
            <a:avLst/>
          </a:prstGeom>
          <a:noFill/>
          <a:ln w="31750">
            <a:noFill/>
            <a:round/>
            <a:headEnd/>
            <a:tailEnd/>
          </a:ln>
        </p:spPr>
        <p:txBody>
          <a:bodyPr lIns="96661" tIns="48331" rIns="96661" bIns="48331" anchor="ctr"/>
          <a:lstStyle/>
          <a:p>
            <a:endParaRPr lang="it-IT" dirty="0"/>
          </a:p>
        </p:txBody>
      </p:sp>
      <p:sp>
        <p:nvSpPr>
          <p:cNvPr id="17415" name="Line 8"/>
          <p:cNvSpPr>
            <a:spLocks noChangeShapeType="1"/>
          </p:cNvSpPr>
          <p:nvPr/>
        </p:nvSpPr>
        <p:spPr bwMode="auto">
          <a:xfrm>
            <a:off x="8883650" y="1676400"/>
            <a:ext cx="0" cy="1677988"/>
          </a:xfrm>
          <a:prstGeom prst="line">
            <a:avLst/>
          </a:prstGeom>
          <a:noFill/>
          <a:ln w="31750">
            <a:noFill/>
            <a:round/>
            <a:headEnd/>
            <a:tailEnd/>
          </a:ln>
        </p:spPr>
        <p:txBody>
          <a:bodyPr lIns="96661" tIns="48331" rIns="96661" bIns="48331" anchor="ctr"/>
          <a:lstStyle/>
          <a:p>
            <a:endParaRPr lang="it-IT" dirty="0"/>
          </a:p>
        </p:txBody>
      </p:sp>
      <p:sp>
        <p:nvSpPr>
          <p:cNvPr id="24" name="Rectangle 3"/>
          <p:cNvSpPr>
            <a:spLocks noChangeArrowheads="1"/>
          </p:cNvSpPr>
          <p:nvPr/>
        </p:nvSpPr>
        <p:spPr bwMode="auto">
          <a:xfrm>
            <a:off x="981075" y="1079500"/>
            <a:ext cx="7653338" cy="5529263"/>
          </a:xfrm>
          <a:prstGeom prst="rect">
            <a:avLst/>
          </a:prstGeom>
          <a:noFill/>
          <a:ln w="9525" algn="ctr">
            <a:noFill/>
            <a:miter lim="800000"/>
            <a:headEnd/>
            <a:tailEnd/>
          </a:ln>
          <a:effectLst/>
        </p:spPr>
        <p:txBody>
          <a:bodyPr lIns="91432" tIns="45716" rIns="91432" bIns="45716"/>
          <a:lstStyle/>
          <a:p>
            <a:pPr algn="just" defTabSz="892175">
              <a:buClr>
                <a:schemeClr val="tx1"/>
              </a:buClr>
              <a:defRPr/>
            </a:pPr>
            <a:endParaRPr lang="it-IT" sz="1400" b="0" dirty="0" smtClean="0">
              <a:solidFill>
                <a:srgbClr val="00458A"/>
              </a:solidFill>
            </a:endParaRPr>
          </a:p>
          <a:p>
            <a:pPr marL="180000" indent="-180000" algn="just" defTabSz="892175">
              <a:buClr>
                <a:schemeClr val="tx1"/>
              </a:buClr>
              <a:buFont typeface="Wingdings" pitchFamily="2" charset="2"/>
              <a:buChar char="§"/>
              <a:defRPr/>
            </a:pPr>
            <a:r>
              <a:rPr lang="it-IT" sz="1400" b="0" dirty="0" smtClean="0">
                <a:solidFill>
                  <a:srgbClr val="00458A"/>
                </a:solidFill>
              </a:rPr>
              <a:t>Estensione dell’importo massimo garantito fino a 2,5 milioni di euro (ad eccezione delle operazioni di consolidamento su stessa banca o gruppo bancario, delle “altre operazioni finanziarie” e delle operazioni a favore delle imprese dell’indotto di imprese in amministrazione straordinaria).</a:t>
            </a:r>
          </a:p>
          <a:p>
            <a:pPr marL="180000" indent="-180000" algn="just" defTabSz="892175">
              <a:buClr>
                <a:schemeClr val="tx1"/>
              </a:buClr>
              <a:buFont typeface="Wingdings" pitchFamily="2" charset="2"/>
              <a:buChar char="§"/>
              <a:defRPr/>
            </a:pPr>
            <a:r>
              <a:rPr lang="it-IT" sz="1400" b="0" dirty="0" smtClean="0">
                <a:solidFill>
                  <a:srgbClr val="00458A"/>
                </a:solidFill>
              </a:rPr>
              <a:t>Definizione delle operazioni finanziarie ammissibili (operazioni di durata non inferiore a 36 mesi, operazioni di anticipazione dei crediti verso la P.A., operazioni sul  capitale di rischio, operazioni di consolidamento delle passività a breve termine su stessa banca o gruppo bancario di qualsiasi durata, operazioni a favore delle piccole imprese dell’indotto di imprese in amministrazione straordinaria di durata non inferiore a 5 anni, altre operazioni finanziarie. </a:t>
            </a:r>
          </a:p>
          <a:p>
            <a:pPr marL="180000" indent="-180000" algn="just" defTabSz="892175">
              <a:buClr>
                <a:schemeClr val="tx1"/>
              </a:buClr>
              <a:buFont typeface="Wingdings" pitchFamily="2" charset="2"/>
              <a:buChar char="§"/>
              <a:defRPr/>
            </a:pPr>
            <a:r>
              <a:rPr lang="it-IT" sz="1400" b="0" dirty="0" smtClean="0">
                <a:solidFill>
                  <a:srgbClr val="00458A"/>
                </a:solidFill>
              </a:rPr>
              <a:t>Estensione dei Soggetti Richiedenti la Garanzia Diretta (SGR e le Società di gestione armonizzate).</a:t>
            </a:r>
          </a:p>
          <a:p>
            <a:pPr marL="180000" indent="-180000" algn="just" defTabSz="892175">
              <a:buClr>
                <a:schemeClr val="tx1"/>
              </a:buClr>
              <a:buFont typeface="Wingdings" pitchFamily="2" charset="2"/>
              <a:buChar char="§"/>
              <a:defRPr/>
            </a:pPr>
            <a:r>
              <a:rPr lang="it-IT" sz="1400" b="0" dirty="0" smtClean="0">
                <a:solidFill>
                  <a:srgbClr val="00458A"/>
                </a:solidFill>
              </a:rPr>
              <a:t>Le ulteriori modifiche e integrazioni introdotte dall’entrata in vigore delle nuove disposizioni operative hanno riguardato la varie fasi della procedura operativa dalla concessione della garanzia alla gestione dell’operazione fino all’attivazione del Fondo.</a:t>
            </a:r>
          </a:p>
          <a:p>
            <a:pPr algn="just" defTabSz="892175">
              <a:defRPr/>
            </a:pPr>
            <a:endParaRPr lang="it-IT" sz="1400" b="0" dirty="0" smtClean="0"/>
          </a:p>
          <a:p>
            <a:pPr algn="just" defTabSz="892175">
              <a:defRPr/>
            </a:pPr>
            <a:endParaRPr lang="it-IT" sz="1400" b="0" dirty="0" smtClean="0"/>
          </a:p>
          <a:p>
            <a:pPr algn="just" defTabSz="892175">
              <a:defRPr/>
            </a:pPr>
            <a:endParaRPr lang="it-IT" sz="1600" b="0" dirty="0" smtClean="0"/>
          </a:p>
          <a:p>
            <a:pPr marL="177800" indent="-177800" algn="just" defTabSz="892175">
              <a:spcBef>
                <a:spcPts val="600"/>
              </a:spcBef>
              <a:buClr>
                <a:srgbClr val="00458A"/>
              </a:buClr>
              <a:defRPr/>
            </a:pPr>
            <a:endParaRPr lang="it-IT" sz="1600" b="0" dirty="0" smtClean="0"/>
          </a:p>
          <a:p>
            <a:pPr marL="177800" indent="-177800" algn="just" defTabSz="892175">
              <a:spcBef>
                <a:spcPts val="600"/>
              </a:spcBef>
              <a:buClr>
                <a:srgbClr val="00458A"/>
              </a:buClr>
              <a:buFont typeface="Wingdings" pitchFamily="2" charset="2"/>
              <a:buChar char="§"/>
              <a:defRPr/>
            </a:pPr>
            <a:endParaRPr lang="it-IT" sz="1600" b="0" dirty="0" smtClean="0"/>
          </a:p>
          <a:p>
            <a:pPr marL="177800" indent="-177800" algn="just" defTabSz="892175">
              <a:spcBef>
                <a:spcPts val="600"/>
              </a:spcBef>
              <a:buClr>
                <a:srgbClr val="00458A"/>
              </a:buClr>
              <a:buFont typeface="Wingdings" pitchFamily="2" charset="2"/>
              <a:buChar char="§"/>
              <a:defRPr/>
            </a:pPr>
            <a:endParaRPr lang="it-IT" sz="1600" b="0" dirty="0"/>
          </a:p>
          <a:p>
            <a:pPr marL="177800" indent="-177800" algn="just" defTabSz="892175">
              <a:spcBef>
                <a:spcPts val="600"/>
              </a:spcBef>
              <a:buClr>
                <a:srgbClr val="00458A"/>
              </a:buClr>
              <a:buFont typeface="Wingdings" pitchFamily="2" charset="2"/>
              <a:buChar char="§"/>
              <a:defRPr/>
            </a:pPr>
            <a:endParaRPr lang="it-IT" sz="1400" b="0" dirty="0"/>
          </a:p>
          <a:p>
            <a:pPr algn="just" defTabSz="892175">
              <a:defRPr/>
            </a:pPr>
            <a:endParaRPr lang="it-IT" sz="1400" b="0" dirty="0">
              <a:cs typeface="Arial" pitchFamily="34" charset="0"/>
            </a:endParaRPr>
          </a:p>
          <a:p>
            <a:pPr algn="just" defTabSz="892175">
              <a:defRPr/>
            </a:pPr>
            <a:endParaRPr lang="it-IT" sz="1400" b="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numero diapositiva 3"/>
          <p:cNvSpPr>
            <a:spLocks noGrp="1"/>
          </p:cNvSpPr>
          <p:nvPr>
            <p:ph type="sldNum" sz="quarter" idx="12"/>
          </p:nvPr>
        </p:nvSpPr>
        <p:spPr>
          <a:noFill/>
        </p:spPr>
        <p:txBody>
          <a:bodyPr/>
          <a:lstStyle/>
          <a:p>
            <a:fld id="{D8ABB00B-24A1-40E8-A91D-637E9D7B3751}" type="slidenum">
              <a:rPr lang="it-IT" smtClean="0"/>
              <a:pPr/>
              <a:t>16</a:t>
            </a:fld>
            <a:endParaRPr lang="it-IT" smtClean="0"/>
          </a:p>
        </p:txBody>
      </p:sp>
      <p:pic>
        <p:nvPicPr>
          <p:cNvPr id="12291" name="Picture 2"/>
          <p:cNvPicPr>
            <a:picLocks noChangeAspect="1" noChangeArrowheads="1"/>
          </p:cNvPicPr>
          <p:nvPr/>
        </p:nvPicPr>
        <p:blipFill>
          <a:blip r:embed="rId3" cstate="print"/>
          <a:srcRect/>
          <a:stretch>
            <a:fillRect/>
          </a:stretch>
        </p:blipFill>
        <p:spPr bwMode="auto">
          <a:xfrm>
            <a:off x="2109788" y="1989138"/>
            <a:ext cx="4924425" cy="1428750"/>
          </a:xfrm>
          <a:prstGeom prst="rect">
            <a:avLst/>
          </a:prstGeom>
          <a:noFill/>
          <a:ln w="9525" algn="ctr">
            <a:noFill/>
            <a:prstDash val="dash"/>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numero diapositiva 3"/>
          <p:cNvSpPr>
            <a:spLocks noGrp="1"/>
          </p:cNvSpPr>
          <p:nvPr>
            <p:ph type="sldNum" sz="quarter" idx="12"/>
          </p:nvPr>
        </p:nvSpPr>
        <p:spPr>
          <a:noFill/>
        </p:spPr>
        <p:txBody>
          <a:bodyPr/>
          <a:lstStyle/>
          <a:p>
            <a:fld id="{773B30FC-2F75-406F-829E-9A765BFE5FE1}" type="slidenum">
              <a:rPr lang="it-IT" smtClean="0"/>
              <a:pPr/>
              <a:t>17</a:t>
            </a:fld>
            <a:endParaRPr lang="it-IT" smtClean="0"/>
          </a:p>
        </p:txBody>
      </p:sp>
      <p:sp>
        <p:nvSpPr>
          <p:cNvPr id="13315" name="Rectangle 14"/>
          <p:cNvSpPr>
            <a:spLocks noChangeArrowheads="1"/>
          </p:cNvSpPr>
          <p:nvPr/>
        </p:nvSpPr>
        <p:spPr bwMode="auto">
          <a:xfrm>
            <a:off x="827088" y="230202"/>
            <a:ext cx="8066087" cy="676257"/>
          </a:xfrm>
          <a:prstGeom prst="rect">
            <a:avLst/>
          </a:prstGeom>
          <a:noFill/>
          <a:ln w="9525">
            <a:noFill/>
            <a:miter lim="800000"/>
            <a:headEnd/>
            <a:tailEnd/>
          </a:ln>
        </p:spPr>
        <p:txBody>
          <a:bodyPr lIns="91432" tIns="45716" rIns="91432" bIns="45716"/>
          <a:lstStyle/>
          <a:p>
            <a:pPr algn="just" defTabSz="892175">
              <a:lnSpc>
                <a:spcPct val="100000"/>
              </a:lnSpc>
              <a:buFont typeface="Webdings" pitchFamily="18" charset="2"/>
              <a:buNone/>
            </a:pPr>
            <a:r>
              <a:rPr lang="en-US" sz="1900" b="1" dirty="0">
                <a:solidFill>
                  <a:srgbClr val="00458A"/>
                </a:solidFill>
              </a:rPr>
              <a:t>Le </a:t>
            </a:r>
            <a:r>
              <a:rPr lang="en-US" sz="1900" b="1" dirty="0" err="1">
                <a:solidFill>
                  <a:srgbClr val="00458A"/>
                </a:solidFill>
              </a:rPr>
              <a:t>nuove</a:t>
            </a:r>
            <a:r>
              <a:rPr lang="en-US" sz="1900" b="1" dirty="0">
                <a:solidFill>
                  <a:srgbClr val="00458A"/>
                </a:solidFill>
              </a:rPr>
              <a:t> </a:t>
            </a:r>
            <a:r>
              <a:rPr lang="en-US" sz="1900" b="1" dirty="0" err="1">
                <a:solidFill>
                  <a:srgbClr val="00458A"/>
                </a:solidFill>
              </a:rPr>
              <a:t>Disposizioni</a:t>
            </a:r>
            <a:r>
              <a:rPr lang="en-US" sz="1900" b="1" dirty="0">
                <a:solidFill>
                  <a:srgbClr val="00458A"/>
                </a:solidFill>
              </a:rPr>
              <a:t> Operative: </a:t>
            </a:r>
            <a:r>
              <a:rPr lang="it-IT" sz="1900" b="1" dirty="0">
                <a:solidFill>
                  <a:srgbClr val="00458A"/>
                </a:solidFill>
              </a:rPr>
              <a:t>modifiche e integrazioni ai criteri e alle modalità di concessione della garanzia</a:t>
            </a:r>
            <a:endParaRPr lang="en-US" sz="1900" b="1" dirty="0">
              <a:solidFill>
                <a:srgbClr val="00458A"/>
              </a:solidFill>
            </a:endParaRPr>
          </a:p>
          <a:p>
            <a:pPr algn="just" defTabSz="892175">
              <a:lnSpc>
                <a:spcPct val="100000"/>
              </a:lnSpc>
              <a:spcBef>
                <a:spcPct val="0"/>
              </a:spcBef>
              <a:buClrTx/>
            </a:pPr>
            <a:endParaRPr lang="it-IT" sz="1900" b="1" dirty="0">
              <a:solidFill>
                <a:srgbClr val="00458A"/>
              </a:solidFill>
            </a:endParaRPr>
          </a:p>
        </p:txBody>
      </p:sp>
      <p:grpSp>
        <p:nvGrpSpPr>
          <p:cNvPr id="2" name="Gruppo 16"/>
          <p:cNvGrpSpPr>
            <a:grpSpLocks/>
          </p:cNvGrpSpPr>
          <p:nvPr/>
        </p:nvGrpSpPr>
        <p:grpSpPr bwMode="auto">
          <a:xfrm>
            <a:off x="935038" y="1130300"/>
            <a:ext cx="7948612" cy="3167021"/>
            <a:chOff x="935038" y="2120116"/>
            <a:chExt cx="7948612" cy="6022037"/>
          </a:xfrm>
        </p:grpSpPr>
        <p:sp>
          <p:nvSpPr>
            <p:cNvPr id="13318"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13319" name="Line 5"/>
            <p:cNvSpPr>
              <a:spLocks noChangeShapeType="1"/>
            </p:cNvSpPr>
            <p:nvPr/>
          </p:nvSpPr>
          <p:spPr bwMode="auto">
            <a:xfrm>
              <a:off x="1220788" y="3567113"/>
              <a:ext cx="7496175" cy="0"/>
            </a:xfrm>
            <a:prstGeom prst="line">
              <a:avLst/>
            </a:prstGeom>
            <a:noFill/>
            <a:ln w="31750">
              <a:noFill/>
              <a:round/>
              <a:headEnd/>
              <a:tailEnd/>
            </a:ln>
          </p:spPr>
          <p:txBody>
            <a:bodyPr lIns="96661" tIns="48331" rIns="96661" bIns="48331" anchor="ctr"/>
            <a:lstStyle/>
            <a:p>
              <a:endParaRPr lang="it-IT"/>
            </a:p>
          </p:txBody>
        </p:sp>
        <p:sp>
          <p:nvSpPr>
            <p:cNvPr id="13320"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22" name="TextBox 26"/>
            <p:cNvSpPr txBox="1">
              <a:spLocks noChangeArrowheads="1"/>
            </p:cNvSpPr>
            <p:nvPr/>
          </p:nvSpPr>
          <p:spPr bwMode="auto">
            <a:xfrm>
              <a:off x="935038" y="2120116"/>
              <a:ext cx="7894637" cy="6022037"/>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marL="0" indent="0" algn="just" eaLnBrk="1" hangingPunct="1">
                <a:lnSpc>
                  <a:spcPct val="120000"/>
                </a:lnSpc>
                <a:spcBef>
                  <a:spcPct val="40000"/>
                </a:spcBef>
                <a:buClrTx/>
                <a:defRPr/>
              </a:pPr>
              <a:r>
                <a:rPr lang="it-IT" sz="1400" b="0" dirty="0" smtClean="0">
                  <a:solidFill>
                    <a:srgbClr val="00458A"/>
                  </a:solidFill>
                </a:rPr>
                <a:t>Di seguito si riportano le modifiche e le integrazioni delle Disposizioni Operative, adottate:</a:t>
              </a:r>
            </a:p>
            <a:p>
              <a:pPr marL="177800" indent="-177800" algn="just" eaLnBrk="1" hangingPunct="1">
                <a:lnSpc>
                  <a:spcPct val="120000"/>
                </a:lnSpc>
                <a:spcBef>
                  <a:spcPts val="600"/>
                </a:spcBef>
                <a:buClrTx/>
                <a:buFont typeface="Wingdings" pitchFamily="2" charset="2"/>
                <a:buChar char="§"/>
                <a:defRPr/>
              </a:pPr>
              <a:r>
                <a:rPr lang="it-IT" sz="1400" b="0" dirty="0" smtClean="0">
                  <a:solidFill>
                    <a:srgbClr val="00458A"/>
                  </a:solidFill>
                </a:rPr>
                <a:t>in attuazione a quanto disposto dal decreto del Ministro dello sviluppo economico di concerto con il Ministro dell’economia e delle finanze del 26 giugno 2012, pubblicato in Gazzetta Ufficiale n. 193 del 20 agosto 2012 (decreto attuativo dell’articolo 39 del decreto-legge 6 dicembre 2011, n. 201, convertito, con modificazioni, dalla legge 22 dicembre 2011, n. 214 e dell’articolo 8, comma 5, lettera b) del decreto-legge 13 maggio 2011, n. 70, convertito con modificazioni, dalla legge 12 luglio 2011, n. 106);</a:t>
              </a:r>
            </a:p>
            <a:p>
              <a:pPr marL="177800" indent="-177800" algn="just" eaLnBrk="1" hangingPunct="1">
                <a:lnSpc>
                  <a:spcPct val="120000"/>
                </a:lnSpc>
                <a:spcBef>
                  <a:spcPts val="600"/>
                </a:spcBef>
                <a:buClrTx/>
                <a:buFont typeface="Wingdings" pitchFamily="2" charset="2"/>
                <a:buChar char="§"/>
                <a:defRPr/>
              </a:pPr>
              <a:r>
                <a:rPr lang="it-IT" sz="1400" b="0" dirty="0" smtClean="0">
                  <a:solidFill>
                    <a:srgbClr val="00458A"/>
                  </a:solidFill>
                </a:rPr>
                <a:t>per una maggiore completezza della disciplina di funzionamento del Fondo nel rispetto dei principi di sana e prudente gestione e dei criteri di semplificazione previsti dall’articolo 13, comma 2, del decreto ministeriale n. 248 del 31 maggio 1999;</a:t>
              </a:r>
            </a:p>
            <a:p>
              <a:pPr marL="177800" indent="-177800" algn="just" eaLnBrk="1" hangingPunct="1">
                <a:lnSpc>
                  <a:spcPct val="120000"/>
                </a:lnSpc>
                <a:spcBef>
                  <a:spcPts val="600"/>
                </a:spcBef>
                <a:buClrTx/>
                <a:buFont typeface="Wingdings" pitchFamily="2" charset="2"/>
                <a:buChar char="§"/>
                <a:defRPr/>
              </a:pPr>
              <a:r>
                <a:rPr lang="it-IT" sz="1400" b="0" dirty="0" smtClean="0">
                  <a:solidFill>
                    <a:srgbClr val="00458A"/>
                  </a:solidFill>
                </a:rPr>
                <a:t>per recepire le delibere di carattere generale già approvate dal Comitato di gestione del Fondo.</a:t>
              </a: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numero diapositiva 3"/>
          <p:cNvSpPr>
            <a:spLocks noGrp="1"/>
          </p:cNvSpPr>
          <p:nvPr>
            <p:ph type="sldNum" sz="quarter" idx="12"/>
          </p:nvPr>
        </p:nvSpPr>
        <p:spPr>
          <a:noFill/>
        </p:spPr>
        <p:txBody>
          <a:bodyPr/>
          <a:lstStyle/>
          <a:p>
            <a:fld id="{663AB31C-EC72-46FC-ABF4-3915DCB33BF6}" type="slidenum">
              <a:rPr lang="it-IT" smtClean="0"/>
              <a:pPr/>
              <a:t>18</a:t>
            </a:fld>
            <a:endParaRPr lang="it-IT" smtClean="0"/>
          </a:p>
        </p:txBody>
      </p:sp>
      <p:sp>
        <p:nvSpPr>
          <p:cNvPr id="14339" name="Rectangle 14"/>
          <p:cNvSpPr>
            <a:spLocks noChangeArrowheads="1"/>
          </p:cNvSpPr>
          <p:nvPr/>
        </p:nvSpPr>
        <p:spPr bwMode="auto">
          <a:xfrm>
            <a:off x="827088" y="252413"/>
            <a:ext cx="8137525" cy="503237"/>
          </a:xfrm>
          <a:prstGeom prst="rect">
            <a:avLst/>
          </a:prstGeom>
          <a:noFill/>
          <a:ln w="9525">
            <a:noFill/>
            <a:miter lim="800000"/>
            <a:headEnd/>
            <a:tailEnd/>
          </a:ln>
        </p:spPr>
        <p:txBody>
          <a:bodyPr lIns="91432" tIns="45716" rIns="91432" bIns="45716"/>
          <a:lstStyle/>
          <a:p>
            <a:pPr algn="just" defTabSz="892175">
              <a:lnSpc>
                <a:spcPct val="100000"/>
              </a:lnSpc>
              <a:buFont typeface="Webdings" pitchFamily="18" charset="2"/>
              <a:buNone/>
            </a:pPr>
            <a:r>
              <a:rPr lang="it-IT" sz="1900" b="1" dirty="0">
                <a:solidFill>
                  <a:srgbClr val="00458A"/>
                </a:solidFill>
              </a:rPr>
              <a:t>Attuazione del decreto 26 giugno 2012: le operazioni finanziarie ammissibili</a:t>
            </a:r>
          </a:p>
        </p:txBody>
      </p:sp>
      <p:sp>
        <p:nvSpPr>
          <p:cNvPr id="14340" name="TextBox 60"/>
          <p:cNvSpPr txBox="1">
            <a:spLocks noChangeArrowheads="1"/>
          </p:cNvSpPr>
          <p:nvPr>
            <p:custDataLst>
              <p:tags r:id="rId1"/>
            </p:custDataLst>
          </p:nvPr>
        </p:nvSpPr>
        <p:spPr bwMode="auto">
          <a:xfrm>
            <a:off x="971550" y="1104900"/>
            <a:ext cx="7993063" cy="282573"/>
          </a:xfrm>
          <a:prstGeom prst="rect">
            <a:avLst/>
          </a:prstGeom>
          <a:solidFill>
            <a:srgbClr val="336699"/>
          </a:solidFill>
          <a:ln w="9525">
            <a:noFill/>
            <a:miter lim="800000"/>
            <a:headEnd/>
            <a:tailEnd/>
          </a:ln>
        </p:spPr>
        <p:txBody>
          <a:bodyPr wrap="square" tIns="18000" bIns="18000" anchor="ctr">
            <a:spAutoFit/>
          </a:bodyPr>
          <a:lstStyle/>
          <a:p>
            <a:pPr algn="ctr">
              <a:lnSpc>
                <a:spcPct val="100000"/>
              </a:lnSpc>
              <a:buFont typeface="Webdings" pitchFamily="18" charset="2"/>
              <a:buNone/>
            </a:pPr>
            <a:r>
              <a:rPr lang="it-IT" sz="1600" b="1" dirty="0">
                <a:solidFill>
                  <a:schemeClr val="bg1"/>
                </a:solidFill>
              </a:rPr>
              <a:t>Le operazioni finanziarie ammissibili</a:t>
            </a:r>
          </a:p>
        </p:txBody>
      </p:sp>
      <p:sp>
        <p:nvSpPr>
          <p:cNvPr id="40" name="CasellaDiTesto 39"/>
          <p:cNvSpPr txBox="1"/>
          <p:nvPr/>
        </p:nvSpPr>
        <p:spPr>
          <a:xfrm>
            <a:off x="971550" y="1182663"/>
            <a:ext cx="7993063" cy="5373779"/>
          </a:xfrm>
          <a:prstGeom prst="rect">
            <a:avLst/>
          </a:prstGeom>
          <a:solidFill>
            <a:schemeClr val="bg1">
              <a:lumMod val="95000"/>
            </a:schemeClr>
          </a:solidFill>
        </p:spPr>
        <p:txBody>
          <a:bodyPr anchor="ctr">
            <a:spAutoFit/>
          </a:bodyPr>
          <a:lstStyle/>
          <a:p>
            <a:pPr algn="just">
              <a:defRPr/>
            </a:pPr>
            <a:r>
              <a:rPr lang="it-IT" sz="1400" b="0" dirty="0">
                <a:solidFill>
                  <a:srgbClr val="00458A"/>
                </a:solidFill>
              </a:rPr>
              <a:t>Con il Decreto del 26 giugno 2012, che ha definito percentuali di copertura e importo massimo garantito per tipologie di operazioni finanziarie (articoli da 3 a 8), le Disposizioni Operative classificano le operazioni finanziarie ammissibili al Fondo, come di seguito indicato:</a:t>
            </a:r>
          </a:p>
          <a:p>
            <a:pPr marL="266700" indent="-88900" algn="just">
              <a:lnSpc>
                <a:spcPct val="100000"/>
              </a:lnSpc>
              <a:spcBef>
                <a:spcPts val="300"/>
              </a:spcBef>
              <a:buClrTx/>
              <a:buFont typeface="Wingdings" pitchFamily="2" charset="2"/>
              <a:buChar char="§"/>
              <a:tabLst>
                <a:tab pos="266700" algn="l"/>
              </a:tabLst>
              <a:defRPr/>
            </a:pPr>
            <a:r>
              <a:rPr lang="it-IT" sz="1400" b="0" dirty="0">
                <a:solidFill>
                  <a:srgbClr val="00458A"/>
                </a:solidFill>
              </a:rPr>
              <a:t>operazioni di durata non inferiore a 36 mesi;</a:t>
            </a:r>
          </a:p>
          <a:p>
            <a:pPr marL="266700" indent="-88900" algn="just">
              <a:lnSpc>
                <a:spcPct val="100000"/>
              </a:lnSpc>
              <a:buClrTx/>
              <a:buFont typeface="Wingdings" pitchFamily="2" charset="2"/>
              <a:buChar char="§"/>
              <a:tabLst>
                <a:tab pos="266700" algn="l"/>
              </a:tabLst>
              <a:defRPr/>
            </a:pPr>
            <a:r>
              <a:rPr lang="it-IT" sz="1400" b="0" dirty="0">
                <a:solidFill>
                  <a:srgbClr val="00458A"/>
                </a:solidFill>
              </a:rPr>
              <a:t>operazioni di anticipazione dei crediti verso la P.A.;</a:t>
            </a:r>
          </a:p>
          <a:p>
            <a:pPr marL="266700" indent="-88900" algn="just">
              <a:lnSpc>
                <a:spcPct val="100000"/>
              </a:lnSpc>
              <a:buClrTx/>
              <a:buFont typeface="Wingdings" pitchFamily="2" charset="2"/>
              <a:buChar char="§"/>
              <a:tabLst>
                <a:tab pos="266700" algn="l"/>
              </a:tabLst>
              <a:defRPr/>
            </a:pPr>
            <a:r>
              <a:rPr lang="it-IT" sz="1400" b="0" dirty="0">
                <a:solidFill>
                  <a:srgbClr val="00458A"/>
                </a:solidFill>
              </a:rPr>
              <a:t>operazioni sul  capitale di rischio (S.G.R.e S.G.A. nuovi soggetti richiedenti della garanzia diretta);</a:t>
            </a:r>
          </a:p>
          <a:p>
            <a:pPr marL="266700" indent="-88900" algn="just">
              <a:lnSpc>
                <a:spcPct val="100000"/>
              </a:lnSpc>
              <a:buClrTx/>
              <a:buFont typeface="Wingdings" pitchFamily="2" charset="2"/>
              <a:buChar char="§"/>
              <a:tabLst>
                <a:tab pos="266700" algn="l"/>
              </a:tabLst>
              <a:defRPr/>
            </a:pPr>
            <a:r>
              <a:rPr lang="it-IT" sz="1400" b="0" dirty="0">
                <a:solidFill>
                  <a:srgbClr val="00458A"/>
                </a:solidFill>
              </a:rPr>
              <a:t>operazioni di consolidamento delle passività a breve termine su stessa banca o gruppo bancario di qualsiasi durata;</a:t>
            </a:r>
          </a:p>
          <a:p>
            <a:pPr marL="266700" indent="-88900" algn="just">
              <a:lnSpc>
                <a:spcPct val="100000"/>
              </a:lnSpc>
              <a:buClrTx/>
              <a:buFont typeface="Wingdings" pitchFamily="2" charset="2"/>
              <a:buChar char="§"/>
              <a:tabLst>
                <a:tab pos="266700" algn="l"/>
              </a:tabLst>
              <a:defRPr/>
            </a:pPr>
            <a:r>
              <a:rPr lang="it-IT" sz="1400" b="0" dirty="0">
                <a:solidFill>
                  <a:srgbClr val="00458A"/>
                </a:solidFill>
              </a:rPr>
              <a:t>operazioni a favore delle piccole imprese dell’indotto di imprese in amministrazione straordinaria di durata non inferiore a 5 anni;</a:t>
            </a:r>
          </a:p>
          <a:p>
            <a:pPr marL="266700" indent="-88900" algn="just">
              <a:lnSpc>
                <a:spcPct val="100000"/>
              </a:lnSpc>
              <a:buClrTx/>
              <a:buFont typeface="Wingdings" pitchFamily="2" charset="2"/>
              <a:buChar char="§"/>
              <a:tabLst>
                <a:tab pos="266700" algn="l"/>
              </a:tabLst>
              <a:defRPr/>
            </a:pPr>
            <a:r>
              <a:rPr lang="it-IT" sz="1400" b="0" dirty="0">
                <a:solidFill>
                  <a:srgbClr val="00458A"/>
                </a:solidFill>
              </a:rPr>
              <a:t>altre operazioni finanziarie. </a:t>
            </a:r>
          </a:p>
          <a:p>
            <a:pPr algn="just">
              <a:spcBef>
                <a:spcPts val="600"/>
              </a:spcBef>
              <a:defRPr/>
            </a:pPr>
            <a:r>
              <a:rPr lang="it-IT" sz="1400" b="0" dirty="0">
                <a:solidFill>
                  <a:srgbClr val="00458A"/>
                </a:solidFill>
              </a:rPr>
              <a:t>Nell’ambito delle Operazioni di durata non inferiore a 36 mesi e delle Altre operazioni finanziarie, sono ammissibili (a titolo esemplificativo e non esaustivo):</a:t>
            </a:r>
          </a:p>
          <a:p>
            <a:pPr marL="266700" indent="-88900" algn="just">
              <a:lnSpc>
                <a:spcPct val="100000"/>
              </a:lnSpc>
              <a:spcBef>
                <a:spcPts val="300"/>
              </a:spcBef>
              <a:buClrTx/>
              <a:buFont typeface="Wingdings" pitchFamily="2" charset="2"/>
              <a:buChar char="§"/>
              <a:tabLst>
                <a:tab pos="177800" algn="l"/>
              </a:tabLst>
              <a:defRPr/>
            </a:pPr>
            <a:r>
              <a:rPr lang="it-IT" sz="1400" b="0" dirty="0">
                <a:solidFill>
                  <a:srgbClr val="00458A"/>
                </a:solidFill>
              </a:rPr>
              <a:t>operazioni di </a:t>
            </a:r>
            <a:r>
              <a:rPr lang="it-IT" sz="1400" b="0" dirty="0" smtClean="0">
                <a:solidFill>
                  <a:srgbClr val="00458A"/>
                </a:solidFill>
              </a:rPr>
              <a:t>liquidità (con la specifica della finalità del finanziamento)</a:t>
            </a:r>
            <a:endParaRPr lang="it-IT" sz="1400" b="0" dirty="0">
              <a:solidFill>
                <a:srgbClr val="00458A"/>
              </a:solidFill>
            </a:endParaRPr>
          </a:p>
          <a:p>
            <a:pPr marL="266700" indent="-88900" algn="just">
              <a:lnSpc>
                <a:spcPct val="100000"/>
              </a:lnSpc>
              <a:buClrTx/>
              <a:buFont typeface="Wingdings" pitchFamily="2" charset="2"/>
              <a:buChar char="§"/>
              <a:tabLst>
                <a:tab pos="177800" algn="l"/>
              </a:tabLst>
              <a:defRPr/>
            </a:pPr>
            <a:r>
              <a:rPr lang="it-IT" sz="1400" b="0" dirty="0">
                <a:solidFill>
                  <a:srgbClr val="00458A"/>
                </a:solidFill>
              </a:rPr>
              <a:t>operazioni di consolidamento delle passività a breve termine accordate da un soggetto finanziatore diverso nonché appartenente ad un diverso gruppo bancario, rispetto a quello che ha erogato i prestiti oggetto di consolidamento; </a:t>
            </a:r>
          </a:p>
          <a:p>
            <a:pPr marL="266700" indent="-88900" algn="just">
              <a:lnSpc>
                <a:spcPct val="100000"/>
              </a:lnSpc>
              <a:buClrTx/>
              <a:buFont typeface="Wingdings" pitchFamily="2" charset="2"/>
              <a:buChar char="§"/>
              <a:tabLst>
                <a:tab pos="177800" algn="l"/>
              </a:tabLst>
              <a:defRPr/>
            </a:pPr>
            <a:r>
              <a:rPr lang="it-IT" sz="1400" b="0" dirty="0">
                <a:solidFill>
                  <a:srgbClr val="00458A"/>
                </a:solidFill>
              </a:rPr>
              <a:t>operazioni di rinegoziazione dei debiti a medio/lungo termine;</a:t>
            </a:r>
          </a:p>
          <a:p>
            <a:pPr marL="266700" indent="-88900" algn="just">
              <a:lnSpc>
                <a:spcPct val="100000"/>
              </a:lnSpc>
              <a:buClrTx/>
              <a:buFont typeface="Wingdings" pitchFamily="2" charset="2"/>
              <a:buChar char="§"/>
              <a:tabLst>
                <a:tab pos="177800" algn="l"/>
              </a:tabLst>
              <a:defRPr/>
            </a:pPr>
            <a:r>
              <a:rPr lang="it-IT" sz="1400" b="0" dirty="0">
                <a:solidFill>
                  <a:srgbClr val="00458A"/>
                </a:solidFill>
              </a:rPr>
              <a:t>operazioni di fideiussione strettamente connesse all’attività “caratteristica” dell’impresa e aventi ad oggetto un obbligo di pagamento del soggetto beneficiario finale;</a:t>
            </a:r>
          </a:p>
          <a:p>
            <a:pPr marL="266700" indent="-88900" algn="just">
              <a:lnSpc>
                <a:spcPct val="100000"/>
              </a:lnSpc>
              <a:buClrTx/>
              <a:buFont typeface="Wingdings" pitchFamily="2" charset="2"/>
              <a:buChar char="§"/>
              <a:tabLst>
                <a:tab pos="177800" algn="l"/>
              </a:tabLst>
              <a:defRPr/>
            </a:pPr>
            <a:r>
              <a:rPr lang="it-IT" sz="1400" b="0" dirty="0">
                <a:solidFill>
                  <a:srgbClr val="00458A"/>
                </a:solidFill>
              </a:rPr>
              <a:t>operazioni a fronte di investimento.</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numero diapositiva 3"/>
          <p:cNvSpPr>
            <a:spLocks noGrp="1"/>
          </p:cNvSpPr>
          <p:nvPr>
            <p:ph type="sldNum" sz="quarter" idx="12"/>
          </p:nvPr>
        </p:nvSpPr>
        <p:spPr>
          <a:noFill/>
        </p:spPr>
        <p:txBody>
          <a:bodyPr/>
          <a:lstStyle/>
          <a:p>
            <a:fld id="{2A90EB03-FB36-46AB-823C-35609A7D4CCC}" type="slidenum">
              <a:rPr lang="it-IT" smtClean="0"/>
              <a:pPr/>
              <a:t>19</a:t>
            </a:fld>
            <a:endParaRPr lang="it-IT" smtClean="0"/>
          </a:p>
        </p:txBody>
      </p:sp>
      <p:sp>
        <p:nvSpPr>
          <p:cNvPr id="15363" name="Rectangle 14"/>
          <p:cNvSpPr>
            <a:spLocks noChangeArrowheads="1"/>
          </p:cNvSpPr>
          <p:nvPr/>
        </p:nvSpPr>
        <p:spPr bwMode="auto">
          <a:xfrm>
            <a:off x="827088" y="252413"/>
            <a:ext cx="8137525" cy="604819"/>
          </a:xfrm>
          <a:prstGeom prst="rect">
            <a:avLst/>
          </a:prstGeom>
          <a:noFill/>
          <a:ln w="9525">
            <a:noFill/>
            <a:miter lim="800000"/>
            <a:headEnd/>
            <a:tailEnd/>
          </a:ln>
        </p:spPr>
        <p:txBody>
          <a:bodyPr lIns="91432" tIns="45716" rIns="91432" bIns="45716"/>
          <a:lstStyle/>
          <a:p>
            <a:pPr algn="just" defTabSz="892175">
              <a:lnSpc>
                <a:spcPct val="100000"/>
              </a:lnSpc>
              <a:buFont typeface="Webdings" pitchFamily="18" charset="2"/>
              <a:buNone/>
            </a:pPr>
            <a:r>
              <a:rPr lang="it-IT" sz="1900" b="1" dirty="0">
                <a:solidFill>
                  <a:srgbClr val="00458A"/>
                </a:solidFill>
              </a:rPr>
              <a:t>Attuazione del decreto 26 giugno 2012: le percentuali di copertura e l’importo massimo garantito</a:t>
            </a:r>
          </a:p>
        </p:txBody>
      </p:sp>
      <p:sp>
        <p:nvSpPr>
          <p:cNvPr id="15364" name="TextBox 60"/>
          <p:cNvSpPr txBox="1">
            <a:spLocks noChangeArrowheads="1"/>
          </p:cNvSpPr>
          <p:nvPr>
            <p:custDataLst>
              <p:tags r:id="rId1"/>
            </p:custDataLst>
          </p:nvPr>
        </p:nvSpPr>
        <p:spPr bwMode="auto">
          <a:xfrm>
            <a:off x="971550" y="1104900"/>
            <a:ext cx="7993063" cy="282573"/>
          </a:xfrm>
          <a:prstGeom prst="rect">
            <a:avLst/>
          </a:prstGeom>
          <a:solidFill>
            <a:srgbClr val="336699"/>
          </a:solidFill>
          <a:ln w="9525">
            <a:noFill/>
            <a:miter lim="800000"/>
            <a:headEnd/>
            <a:tailEnd/>
          </a:ln>
        </p:spPr>
        <p:txBody>
          <a:bodyPr tIns="18000" bIns="18000" anchor="ctr">
            <a:spAutoFit/>
          </a:bodyPr>
          <a:lstStyle/>
          <a:p>
            <a:pPr algn="ctr">
              <a:lnSpc>
                <a:spcPct val="100000"/>
              </a:lnSpc>
              <a:buFont typeface="Webdings" pitchFamily="18" charset="2"/>
              <a:buNone/>
            </a:pPr>
            <a:r>
              <a:rPr lang="it-IT" sz="1600" b="1" dirty="0">
                <a:solidFill>
                  <a:schemeClr val="bg1"/>
                </a:solidFill>
              </a:rPr>
              <a:t>Le percentuali di copertura e l’importo massimo garantito</a:t>
            </a:r>
          </a:p>
        </p:txBody>
      </p:sp>
      <p:pic>
        <p:nvPicPr>
          <p:cNvPr id="15365" name="Picture 3"/>
          <p:cNvPicPr>
            <a:picLocks noChangeAspect="1" noChangeArrowheads="1"/>
          </p:cNvPicPr>
          <p:nvPr/>
        </p:nvPicPr>
        <p:blipFill>
          <a:blip r:embed="rId4" cstate="print"/>
          <a:srcRect/>
          <a:stretch>
            <a:fillRect/>
          </a:stretch>
        </p:blipFill>
        <p:spPr bwMode="auto">
          <a:xfrm>
            <a:off x="990600" y="1701800"/>
            <a:ext cx="7902575" cy="2014538"/>
          </a:xfrm>
          <a:prstGeom prst="rect">
            <a:avLst/>
          </a:prstGeom>
          <a:noFill/>
          <a:ln w="9525" algn="ctr">
            <a:noFill/>
            <a:prstDash val="dash"/>
            <a:miter lim="800000"/>
            <a:headEnd/>
            <a:tailEnd/>
          </a:ln>
          <a:effectLst/>
        </p:spPr>
      </p:pic>
      <p:sp>
        <p:nvSpPr>
          <p:cNvPr id="15366" name="CasellaDiTesto 1"/>
          <p:cNvSpPr txBox="1">
            <a:spLocks noChangeArrowheads="1"/>
          </p:cNvSpPr>
          <p:nvPr/>
        </p:nvSpPr>
        <p:spPr bwMode="auto">
          <a:xfrm>
            <a:off x="1001713" y="3716338"/>
            <a:ext cx="7878762" cy="376237"/>
          </a:xfrm>
          <a:prstGeom prst="rect">
            <a:avLst/>
          </a:prstGeom>
          <a:noFill/>
          <a:ln w="9525">
            <a:noFill/>
            <a:miter lim="800000"/>
            <a:headEnd/>
            <a:tailEnd/>
          </a:ln>
        </p:spPr>
        <p:txBody>
          <a:bodyPr tIns="18000" bIns="18000">
            <a:spAutoFit/>
          </a:bodyPr>
          <a:lstStyle/>
          <a:p>
            <a:pPr algn="just"/>
            <a:r>
              <a:rPr lang="it-IT" sz="1000"/>
              <a:t>Operazioni a favore delle piccole imprese dell’indotto di imprese in amministrazione straordinaria di durata non inferiore a 5 anni: quota di copertura 80% e importo massimo garantito € 1,5 mln.</a:t>
            </a:r>
          </a:p>
        </p:txBody>
      </p:sp>
      <p:sp>
        <p:nvSpPr>
          <p:cNvPr id="40" name="CasellaDiTesto 39"/>
          <p:cNvSpPr txBox="1"/>
          <p:nvPr/>
        </p:nvSpPr>
        <p:spPr>
          <a:xfrm>
            <a:off x="1000100" y="1428736"/>
            <a:ext cx="7878762" cy="252413"/>
          </a:xfrm>
          <a:prstGeom prst="rect">
            <a:avLst/>
          </a:prstGeom>
          <a:solidFill>
            <a:schemeClr val="bg1">
              <a:lumMod val="95000"/>
            </a:schemeClr>
          </a:solidFill>
        </p:spPr>
        <p:txBody>
          <a:bodyPr anchor="ctr">
            <a:spAutoFit/>
          </a:bodyPr>
          <a:lstStyle/>
          <a:p>
            <a:pPr algn="ctr">
              <a:defRPr/>
            </a:pPr>
            <a:r>
              <a:rPr lang="it-IT" sz="1300" b="1" dirty="0"/>
              <a:t>Operazioni di Garanzia</a:t>
            </a:r>
            <a:r>
              <a:rPr lang="it-IT" sz="1300" dirty="0"/>
              <a:t> </a:t>
            </a:r>
            <a:r>
              <a:rPr lang="it-IT" sz="1300" b="1" dirty="0"/>
              <a:t>diretta</a:t>
            </a:r>
          </a:p>
        </p:txBody>
      </p:sp>
      <p:sp>
        <p:nvSpPr>
          <p:cNvPr id="41" name="CasellaDiTesto 40"/>
          <p:cNvSpPr txBox="1"/>
          <p:nvPr/>
        </p:nvSpPr>
        <p:spPr>
          <a:xfrm>
            <a:off x="1001713" y="4113213"/>
            <a:ext cx="7878762" cy="252412"/>
          </a:xfrm>
          <a:prstGeom prst="rect">
            <a:avLst/>
          </a:prstGeom>
          <a:solidFill>
            <a:schemeClr val="bg1">
              <a:lumMod val="95000"/>
            </a:schemeClr>
          </a:solidFill>
        </p:spPr>
        <p:txBody>
          <a:bodyPr anchor="ctr">
            <a:spAutoFit/>
          </a:bodyPr>
          <a:lstStyle/>
          <a:p>
            <a:pPr algn="ctr">
              <a:defRPr/>
            </a:pPr>
            <a:r>
              <a:rPr lang="it-IT" sz="1300" b="1" dirty="0"/>
              <a:t>Operazioni di Controgaranzia</a:t>
            </a:r>
          </a:p>
        </p:txBody>
      </p:sp>
      <p:pic>
        <p:nvPicPr>
          <p:cNvPr id="15369" name="Picture 4"/>
          <p:cNvPicPr>
            <a:picLocks noChangeAspect="1" noChangeArrowheads="1"/>
          </p:cNvPicPr>
          <p:nvPr/>
        </p:nvPicPr>
        <p:blipFill>
          <a:blip r:embed="rId5" cstate="print"/>
          <a:srcRect/>
          <a:stretch>
            <a:fillRect/>
          </a:stretch>
        </p:blipFill>
        <p:spPr bwMode="auto">
          <a:xfrm>
            <a:off x="990600" y="4437063"/>
            <a:ext cx="7900988" cy="2016125"/>
          </a:xfrm>
          <a:prstGeom prst="rect">
            <a:avLst/>
          </a:prstGeom>
          <a:noFill/>
          <a:ln w="9525" algn="ctr">
            <a:noFill/>
            <a:prstDash val="dash"/>
            <a:miter lim="800000"/>
            <a:headEnd/>
            <a:tailEnd/>
          </a:ln>
          <a:effectLst/>
        </p:spPr>
      </p:pic>
      <p:sp>
        <p:nvSpPr>
          <p:cNvPr id="15370" name="CasellaDiTesto 41"/>
          <p:cNvSpPr txBox="1">
            <a:spLocks noChangeArrowheads="1"/>
          </p:cNvSpPr>
          <p:nvPr/>
        </p:nvSpPr>
        <p:spPr bwMode="auto">
          <a:xfrm>
            <a:off x="1001713" y="6453188"/>
            <a:ext cx="7878762" cy="361950"/>
          </a:xfrm>
          <a:prstGeom prst="rect">
            <a:avLst/>
          </a:prstGeom>
          <a:noFill/>
          <a:ln w="9525">
            <a:noFill/>
            <a:miter lim="800000"/>
            <a:headEnd/>
            <a:tailEnd/>
          </a:ln>
        </p:spPr>
        <p:txBody>
          <a:bodyPr tIns="18000" bIns="18000">
            <a:spAutoFit/>
          </a:bodyPr>
          <a:lstStyle/>
          <a:p>
            <a:pPr algn="just"/>
            <a:r>
              <a:rPr lang="it-IT" sz="1000"/>
              <a:t>Operazioni a favore delle piccole imprese dell’indotto di imprese in amministrazione straordinaria di durata non inferiore a 5 anni: quota di copertura 80% di 80% e importo massimo garantito € 1,5 mln.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itolo 1"/>
          <p:cNvSpPr>
            <a:spLocks/>
          </p:cNvSpPr>
          <p:nvPr/>
        </p:nvSpPr>
        <p:spPr bwMode="auto">
          <a:xfrm>
            <a:off x="247644" y="2565400"/>
            <a:ext cx="7772400" cy="504825"/>
          </a:xfrm>
          <a:prstGeom prst="rect">
            <a:avLst/>
          </a:prstGeom>
          <a:noFill/>
          <a:ln w="9525">
            <a:noFill/>
            <a:miter lim="800000"/>
            <a:headEnd/>
            <a:tailEnd/>
          </a:ln>
        </p:spPr>
        <p:txBody>
          <a:bodyPr lIns="91432" tIns="45716" rIns="91432" bIns="45716" anchor="b"/>
          <a:lstStyle/>
          <a:p>
            <a:endParaRPr lang="it-IT" sz="2300" b="1">
              <a:solidFill>
                <a:srgbClr val="00458A"/>
              </a:solidFill>
            </a:endParaRPr>
          </a:p>
        </p:txBody>
      </p:sp>
      <p:sp>
        <p:nvSpPr>
          <p:cNvPr id="32" name="Rectangle 2"/>
          <p:cNvSpPr txBox="1">
            <a:spLocks noChangeArrowheads="1"/>
          </p:cNvSpPr>
          <p:nvPr/>
        </p:nvSpPr>
        <p:spPr bwMode="auto">
          <a:xfrm>
            <a:off x="914400" y="333375"/>
            <a:ext cx="8229600" cy="1143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900" b="1" i="0" u="none" strike="noStrike" kern="0" cap="none" spc="0" normalizeH="0" baseline="0" noProof="0" smtClean="0">
                <a:ln>
                  <a:noFill/>
                </a:ln>
                <a:solidFill>
                  <a:srgbClr val="00458A"/>
                </a:solidFill>
                <a:effectLst/>
                <a:uLnTx/>
                <a:uFillTx/>
                <a:latin typeface="Arial"/>
                <a:ea typeface="Osaka"/>
                <a:cs typeface="+mj-cs"/>
              </a:rPr>
              <a:t>Agenda</a:t>
            </a:r>
            <a:endParaRPr kumimoji="0" lang="it-IT" sz="1900" b="1" i="0" u="none" strike="noStrike" kern="0" cap="none" spc="0" normalizeH="0" baseline="0" noProof="0" dirty="0" smtClean="0">
              <a:ln>
                <a:noFill/>
              </a:ln>
              <a:solidFill>
                <a:srgbClr val="00458A"/>
              </a:solidFill>
              <a:effectLst/>
              <a:uLnTx/>
              <a:uFillTx/>
              <a:latin typeface="Arial"/>
              <a:ea typeface="Osaka"/>
              <a:cs typeface="+mj-cs"/>
            </a:endParaRPr>
          </a:p>
        </p:txBody>
      </p:sp>
      <p:sp>
        <p:nvSpPr>
          <p:cNvPr id="33" name="Rectangle 4"/>
          <p:cNvSpPr>
            <a:spLocks noChangeArrowheads="1"/>
          </p:cNvSpPr>
          <p:nvPr/>
        </p:nvSpPr>
        <p:spPr bwMode="auto">
          <a:xfrm>
            <a:off x="2035875" y="1413331"/>
            <a:ext cx="5182451" cy="215444"/>
          </a:xfrm>
          <a:prstGeom prst="rect">
            <a:avLst/>
          </a:prstGeom>
          <a:noFill/>
          <a:ln w="9525">
            <a:noFill/>
            <a:miter lim="800000"/>
            <a:headEnd/>
            <a:tailEnd/>
          </a:ln>
        </p:spPr>
        <p:txBody>
          <a:bodyPr lIns="0" tIns="0" rIns="0" bIns="0" anchor="b">
            <a:spAutoFit/>
          </a:bodyPr>
          <a:lstStyle/>
          <a:p>
            <a:pPr marL="268288" marR="0" lvl="0" indent="-268288" defTabSz="914400" eaLnBrk="1" fontAlgn="auto" latinLnBrk="0" hangingPunct="1">
              <a:lnSpc>
                <a:spcPct val="100000"/>
              </a:lnSpc>
              <a:spcBef>
                <a:spcPct val="0"/>
              </a:spcBef>
              <a:spcAft>
                <a:spcPts val="0"/>
              </a:spcAft>
              <a:buClr>
                <a:srgbClr val="00458A"/>
              </a:buClr>
              <a:buSzTx/>
              <a:buFontTx/>
              <a:buNone/>
              <a:tabLst>
                <a:tab pos="901700" algn="l"/>
              </a:tabLst>
              <a:defRPr/>
            </a:pPr>
            <a:r>
              <a:rPr kumimoji="0" lang="de-DE" sz="1400" b="0" i="0" u="none" strike="noStrike" kern="0" cap="none" spc="0" normalizeH="0" baseline="0" noProof="0" dirty="0" smtClean="0">
                <a:ln>
                  <a:noFill/>
                </a:ln>
                <a:solidFill>
                  <a:srgbClr val="00458A"/>
                </a:solidFill>
                <a:effectLst/>
                <a:uLnTx/>
                <a:uFillTx/>
              </a:rPr>
              <a:t>La </a:t>
            </a:r>
            <a:r>
              <a:rPr kumimoji="0" lang="de-DE" sz="1400" b="0" i="0" u="none" strike="noStrike" kern="0" cap="none" spc="0" normalizeH="0" baseline="0" noProof="0" dirty="0" err="1" smtClean="0">
                <a:ln>
                  <a:noFill/>
                </a:ln>
                <a:solidFill>
                  <a:srgbClr val="00458A"/>
                </a:solidFill>
                <a:effectLst/>
                <a:uLnTx/>
                <a:uFillTx/>
              </a:rPr>
              <a:t>Gestione</a:t>
            </a:r>
            <a:r>
              <a:rPr kumimoji="0" lang="de-DE" sz="1400" b="0" i="0" u="none" strike="noStrike" kern="0" cap="none" spc="0" normalizeH="0" baseline="0" noProof="0" dirty="0" smtClean="0">
                <a:ln>
                  <a:noFill/>
                </a:ln>
                <a:solidFill>
                  <a:srgbClr val="00458A"/>
                </a:solidFill>
                <a:effectLst/>
                <a:uLnTx/>
                <a:uFillTx/>
              </a:rPr>
              <a:t> del </a:t>
            </a:r>
            <a:r>
              <a:rPr kumimoji="0" lang="de-DE" sz="1400" b="0" i="0" u="none" strike="noStrike" kern="0" cap="none" spc="0" normalizeH="0" baseline="0" noProof="0" dirty="0" err="1" smtClean="0">
                <a:ln>
                  <a:noFill/>
                </a:ln>
                <a:solidFill>
                  <a:srgbClr val="00458A"/>
                </a:solidFill>
                <a:effectLst/>
                <a:uLnTx/>
                <a:uFillTx/>
              </a:rPr>
              <a:t>Fondo</a:t>
            </a:r>
            <a:endParaRPr kumimoji="0" lang="de-DE" sz="1400" b="0" i="0" u="none" strike="noStrike" kern="0" cap="none" spc="0" normalizeH="0" baseline="0" noProof="0" dirty="0">
              <a:ln>
                <a:noFill/>
              </a:ln>
              <a:solidFill>
                <a:srgbClr val="00458A"/>
              </a:solidFill>
              <a:effectLst/>
              <a:uLnTx/>
              <a:uFillTx/>
            </a:endParaRPr>
          </a:p>
        </p:txBody>
      </p:sp>
      <p:sp>
        <p:nvSpPr>
          <p:cNvPr id="34" name="Line 3"/>
          <p:cNvSpPr>
            <a:spLocks noChangeShapeType="1"/>
          </p:cNvSpPr>
          <p:nvPr/>
        </p:nvSpPr>
        <p:spPr bwMode="auto">
          <a:xfrm flipH="1">
            <a:off x="2049459" y="1951224"/>
            <a:ext cx="6084000" cy="0"/>
          </a:xfrm>
          <a:prstGeom prst="line">
            <a:avLst/>
          </a:prstGeom>
          <a:noFill/>
          <a:ln w="9525">
            <a:solidFill>
              <a:srgbClr val="FFFFFF">
                <a:lumMod val="85000"/>
              </a:srgbClr>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endParaRPr>
          </a:p>
        </p:txBody>
      </p:sp>
      <p:sp>
        <p:nvSpPr>
          <p:cNvPr id="35" name="Rectangle 4"/>
          <p:cNvSpPr>
            <a:spLocks noChangeArrowheads="1"/>
          </p:cNvSpPr>
          <p:nvPr/>
        </p:nvSpPr>
        <p:spPr bwMode="auto">
          <a:xfrm>
            <a:off x="2035875" y="2133421"/>
            <a:ext cx="5612368" cy="215444"/>
          </a:xfrm>
          <a:prstGeom prst="rect">
            <a:avLst/>
          </a:prstGeom>
          <a:noFill/>
          <a:ln w="9525">
            <a:noFill/>
            <a:miter lim="800000"/>
            <a:headEnd/>
            <a:tailEnd/>
          </a:ln>
        </p:spPr>
        <p:txBody>
          <a:bodyPr wrap="square" lIns="0" tIns="0" rIns="0" bIns="0" anchor="b">
            <a:spAutoFit/>
          </a:bodyPr>
          <a:lstStyle/>
          <a:p>
            <a:pPr marL="268288" marR="0" lvl="0" indent="-268288" defTabSz="914400" eaLnBrk="1" fontAlgn="auto" latinLnBrk="0" hangingPunct="1">
              <a:lnSpc>
                <a:spcPct val="100000"/>
              </a:lnSpc>
              <a:spcBef>
                <a:spcPct val="0"/>
              </a:spcBef>
              <a:spcAft>
                <a:spcPts val="0"/>
              </a:spcAft>
              <a:buClr>
                <a:srgbClr val="00458A"/>
              </a:buClr>
              <a:buSzTx/>
              <a:buFontTx/>
              <a:buNone/>
              <a:tabLst>
                <a:tab pos="901700" algn="l"/>
              </a:tabLst>
              <a:defRPr/>
            </a:pPr>
            <a:r>
              <a:rPr kumimoji="0" lang="it-IT" sz="1400" b="0" i="0" u="none" strike="noStrike" kern="0" cap="none" spc="0" normalizeH="0" baseline="0" noProof="0" dirty="0" smtClean="0">
                <a:ln>
                  <a:noFill/>
                </a:ln>
                <a:solidFill>
                  <a:srgbClr val="00458A"/>
                </a:solidFill>
                <a:effectLst/>
                <a:uLnTx/>
                <a:uFillTx/>
              </a:rPr>
              <a:t>Misure di recente adozione</a:t>
            </a:r>
            <a:endParaRPr kumimoji="0" lang="it-IT" sz="1400" b="0" i="0" u="none" strike="noStrike" kern="0" cap="none" spc="0" normalizeH="0" baseline="0" noProof="0" dirty="0">
              <a:ln>
                <a:noFill/>
              </a:ln>
              <a:solidFill>
                <a:srgbClr val="00458A"/>
              </a:solidFill>
              <a:effectLst/>
              <a:uLnTx/>
              <a:uFillTx/>
            </a:endParaRPr>
          </a:p>
        </p:txBody>
      </p:sp>
      <p:sp>
        <p:nvSpPr>
          <p:cNvPr id="36" name="Rectangle 4"/>
          <p:cNvSpPr>
            <a:spLocks noChangeArrowheads="1"/>
          </p:cNvSpPr>
          <p:nvPr/>
        </p:nvSpPr>
        <p:spPr bwMode="auto">
          <a:xfrm>
            <a:off x="2035875" y="2492453"/>
            <a:ext cx="5610925" cy="215381"/>
          </a:xfrm>
          <a:prstGeom prst="rect">
            <a:avLst/>
          </a:prstGeom>
          <a:noFill/>
          <a:ln w="9525">
            <a:noFill/>
            <a:miter lim="800000"/>
            <a:headEnd/>
            <a:tailEnd/>
          </a:ln>
        </p:spPr>
        <p:txBody>
          <a:bodyPr wrap="square" lIns="0" tIns="0" rIns="0" bIns="0" anchor="b">
            <a:spAutoFit/>
          </a:bodyPr>
          <a:lstStyle/>
          <a:p>
            <a:pPr marL="268288" marR="0" lvl="0" indent="-268288" defTabSz="914400" eaLnBrk="1" fontAlgn="auto" latinLnBrk="0" hangingPunct="1">
              <a:lnSpc>
                <a:spcPct val="100000"/>
              </a:lnSpc>
              <a:spcBef>
                <a:spcPct val="0"/>
              </a:spcBef>
              <a:spcAft>
                <a:spcPts val="0"/>
              </a:spcAft>
              <a:buClr>
                <a:srgbClr val="00458A"/>
              </a:buClr>
              <a:buSzTx/>
              <a:buFontTx/>
              <a:buNone/>
              <a:tabLst>
                <a:tab pos="901700" algn="l"/>
              </a:tabLst>
              <a:defRPr/>
            </a:pPr>
            <a:r>
              <a:rPr kumimoji="0" lang="it-IT" sz="1400" b="0" i="0" u="none" strike="noStrike" kern="0" cap="none" spc="0" normalizeH="0" baseline="0" noProof="0" dirty="0" smtClean="0">
                <a:ln>
                  <a:noFill/>
                </a:ln>
                <a:solidFill>
                  <a:srgbClr val="00458A"/>
                </a:solidFill>
                <a:effectLst/>
                <a:uLnTx/>
                <a:uFillTx/>
              </a:rPr>
              <a:t>Caratteristiche del Fondo di Garanzia</a:t>
            </a:r>
            <a:endParaRPr kumimoji="0" lang="de-DE" sz="1400" b="0" i="0" u="none" strike="noStrike" kern="0" cap="none" spc="0" normalizeH="0" baseline="0" noProof="0" dirty="0">
              <a:ln>
                <a:noFill/>
              </a:ln>
              <a:solidFill>
                <a:srgbClr val="00458A"/>
              </a:solidFill>
              <a:effectLst/>
              <a:uLnTx/>
              <a:uFillTx/>
            </a:endParaRPr>
          </a:p>
        </p:txBody>
      </p:sp>
      <p:sp>
        <p:nvSpPr>
          <p:cNvPr id="37" name="Line 3"/>
          <p:cNvSpPr>
            <a:spLocks noChangeShapeType="1"/>
          </p:cNvSpPr>
          <p:nvPr/>
        </p:nvSpPr>
        <p:spPr bwMode="auto">
          <a:xfrm flipH="1">
            <a:off x="2049459" y="2816429"/>
            <a:ext cx="6084000" cy="0"/>
          </a:xfrm>
          <a:prstGeom prst="line">
            <a:avLst/>
          </a:prstGeom>
          <a:noFill/>
          <a:ln w="9525">
            <a:solidFill>
              <a:srgbClr val="FFFFFF">
                <a:lumMod val="85000"/>
              </a:srgbClr>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endParaRPr>
          </a:p>
        </p:txBody>
      </p:sp>
      <p:sp>
        <p:nvSpPr>
          <p:cNvPr id="38" name="Line 3"/>
          <p:cNvSpPr>
            <a:spLocks noChangeShapeType="1"/>
          </p:cNvSpPr>
          <p:nvPr/>
        </p:nvSpPr>
        <p:spPr bwMode="auto">
          <a:xfrm flipH="1">
            <a:off x="1689095" y="1418494"/>
            <a:ext cx="6804000" cy="0"/>
          </a:xfrm>
          <a:prstGeom prst="line">
            <a:avLst/>
          </a:prstGeom>
          <a:noFill/>
          <a:ln w="9525">
            <a:solidFill>
              <a:srgbClr val="FFFFFF">
                <a:lumMod val="85000"/>
              </a:srgbClr>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endParaRPr>
          </a:p>
        </p:txBody>
      </p:sp>
      <p:pic>
        <p:nvPicPr>
          <p:cNvPr id="39" name="Picture 5" descr="White Sphere3"/>
          <p:cNvPicPr>
            <a:picLocks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1406525" y="1050591"/>
            <a:ext cx="540000" cy="540000"/>
          </a:xfrm>
          <a:prstGeom prst="rect">
            <a:avLst/>
          </a:prstGeom>
          <a:noFill/>
          <a:ln w="9525">
            <a:noFill/>
            <a:miter lim="800000"/>
            <a:headEnd/>
            <a:tailEnd/>
          </a:ln>
        </p:spPr>
      </p:pic>
      <p:sp>
        <p:nvSpPr>
          <p:cNvPr id="40" name="Rectangle 4"/>
          <p:cNvSpPr>
            <a:spLocks noChangeArrowheads="1"/>
          </p:cNvSpPr>
          <p:nvPr/>
        </p:nvSpPr>
        <p:spPr bwMode="auto">
          <a:xfrm>
            <a:off x="2035875" y="2924961"/>
            <a:ext cx="5610925" cy="215444"/>
          </a:xfrm>
          <a:prstGeom prst="rect">
            <a:avLst/>
          </a:prstGeom>
          <a:noFill/>
          <a:ln w="9525">
            <a:noFill/>
            <a:miter lim="800000"/>
            <a:headEnd/>
            <a:tailEnd/>
          </a:ln>
        </p:spPr>
        <p:txBody>
          <a:bodyPr wrap="square" lIns="0" tIns="0" rIns="0" bIns="0" anchor="b">
            <a:spAutoFit/>
          </a:bodyPr>
          <a:lstStyle/>
          <a:p>
            <a:pPr marL="268288" marR="0" lvl="0" indent="-268288" defTabSz="914400" eaLnBrk="1" fontAlgn="auto" latinLnBrk="0" hangingPunct="1">
              <a:lnSpc>
                <a:spcPct val="100000"/>
              </a:lnSpc>
              <a:spcBef>
                <a:spcPct val="0"/>
              </a:spcBef>
              <a:spcAft>
                <a:spcPts val="0"/>
              </a:spcAft>
              <a:buClr>
                <a:srgbClr val="00458A"/>
              </a:buClr>
              <a:buSzTx/>
              <a:buFontTx/>
              <a:buNone/>
              <a:tabLst>
                <a:tab pos="901700" algn="l"/>
              </a:tabLst>
              <a:defRPr/>
            </a:pPr>
            <a:r>
              <a:rPr kumimoji="0" lang="it-IT" sz="1400" b="0" i="0" u="none" strike="noStrike" kern="0" cap="none" spc="0" normalizeH="0" baseline="0" noProof="0" dirty="0" smtClean="0">
                <a:ln>
                  <a:noFill/>
                </a:ln>
                <a:solidFill>
                  <a:srgbClr val="00458A"/>
                </a:solidFill>
                <a:effectLst/>
                <a:uLnTx/>
                <a:uFillTx/>
              </a:rPr>
              <a:t>Sezioni speciali</a:t>
            </a:r>
            <a:endParaRPr kumimoji="0" lang="de-DE" sz="1400" b="0" i="0" u="none" strike="noStrike" kern="0" cap="none" spc="0" normalizeH="0" baseline="0" noProof="0" dirty="0">
              <a:ln>
                <a:noFill/>
              </a:ln>
              <a:solidFill>
                <a:srgbClr val="00458A"/>
              </a:solidFill>
              <a:effectLst/>
              <a:uLnTx/>
              <a:uFillTx/>
            </a:endParaRPr>
          </a:p>
        </p:txBody>
      </p:sp>
      <p:sp>
        <p:nvSpPr>
          <p:cNvPr id="41" name="Line 3"/>
          <p:cNvSpPr>
            <a:spLocks noChangeShapeType="1"/>
          </p:cNvSpPr>
          <p:nvPr/>
        </p:nvSpPr>
        <p:spPr bwMode="auto">
          <a:xfrm flipH="1">
            <a:off x="2049459" y="3249000"/>
            <a:ext cx="6084000" cy="0"/>
          </a:xfrm>
          <a:prstGeom prst="line">
            <a:avLst/>
          </a:prstGeom>
          <a:noFill/>
          <a:ln w="9525">
            <a:solidFill>
              <a:srgbClr val="FFFFFF">
                <a:lumMod val="85000"/>
              </a:srgbClr>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endParaRPr>
          </a:p>
        </p:txBody>
      </p:sp>
      <p:sp>
        <p:nvSpPr>
          <p:cNvPr id="42" name="Rectangle 4"/>
          <p:cNvSpPr>
            <a:spLocks noChangeArrowheads="1"/>
          </p:cNvSpPr>
          <p:nvPr/>
        </p:nvSpPr>
        <p:spPr bwMode="auto">
          <a:xfrm>
            <a:off x="2213048" y="3429000"/>
            <a:ext cx="5789625" cy="246460"/>
          </a:xfrm>
          <a:prstGeom prst="rect">
            <a:avLst/>
          </a:prstGeom>
          <a:noFill/>
          <a:ln w="9525">
            <a:noFill/>
            <a:miter lim="800000"/>
            <a:headEnd/>
            <a:tailEnd/>
          </a:ln>
        </p:spPr>
        <p:txBody>
          <a:bodyPr lIns="0" tIns="0" rIns="0" bIns="0" anchor="b">
            <a:spAutoFit/>
          </a:bodyPr>
          <a:lstStyle/>
          <a:p>
            <a:pPr marL="268288" marR="0" lvl="0" indent="-268288" defTabSz="914400" eaLnBrk="1" fontAlgn="auto" latinLnBrk="0" hangingPunct="1">
              <a:lnSpc>
                <a:spcPct val="100000"/>
              </a:lnSpc>
              <a:spcBef>
                <a:spcPct val="0"/>
              </a:spcBef>
              <a:spcAft>
                <a:spcPts val="0"/>
              </a:spcAft>
              <a:buClr>
                <a:srgbClr val="00458A"/>
              </a:buClr>
              <a:buSzTx/>
              <a:buFontTx/>
              <a:buNone/>
              <a:tabLst>
                <a:tab pos="901700" algn="l"/>
              </a:tabLst>
              <a:defRPr/>
            </a:pPr>
            <a:r>
              <a:rPr kumimoji="0" lang="it-IT" sz="1600" b="0" i="0" u="none" strike="noStrike" kern="0" cap="none" spc="0" normalizeH="0" baseline="0" noProof="0" dirty="0" smtClean="0">
                <a:ln>
                  <a:noFill/>
                </a:ln>
                <a:solidFill>
                  <a:srgbClr val="00458A"/>
                </a:solidFill>
                <a:effectLst/>
                <a:uLnTx/>
                <a:uFillTx/>
              </a:rPr>
              <a:t>La Controgaranzia  </a:t>
            </a:r>
            <a:endParaRPr kumimoji="0" lang="de-DE" sz="1600" b="0" i="0" u="none" strike="noStrike" kern="0" cap="none" spc="0" normalizeH="0" baseline="0" noProof="0" dirty="0">
              <a:ln>
                <a:noFill/>
              </a:ln>
              <a:solidFill>
                <a:srgbClr val="00458A"/>
              </a:solidFill>
              <a:effectLst/>
              <a:uLnTx/>
              <a:uFillTx/>
            </a:endParaRPr>
          </a:p>
        </p:txBody>
      </p:sp>
      <p:sp>
        <p:nvSpPr>
          <p:cNvPr id="43" name="Line 3"/>
          <p:cNvSpPr>
            <a:spLocks noChangeShapeType="1"/>
          </p:cNvSpPr>
          <p:nvPr/>
        </p:nvSpPr>
        <p:spPr bwMode="auto">
          <a:xfrm flipH="1">
            <a:off x="2049459" y="2383858"/>
            <a:ext cx="6084000" cy="0"/>
          </a:xfrm>
          <a:prstGeom prst="line">
            <a:avLst/>
          </a:prstGeom>
          <a:noFill/>
          <a:ln w="9525">
            <a:solidFill>
              <a:srgbClr val="FFFFFF">
                <a:lumMod val="85000"/>
              </a:srgbClr>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endParaRPr>
          </a:p>
        </p:txBody>
      </p:sp>
      <p:sp>
        <p:nvSpPr>
          <p:cNvPr id="44" name="Line 3"/>
          <p:cNvSpPr>
            <a:spLocks noChangeShapeType="1"/>
          </p:cNvSpPr>
          <p:nvPr/>
        </p:nvSpPr>
        <p:spPr bwMode="auto">
          <a:xfrm flipH="1">
            <a:off x="1833007" y="3734991"/>
            <a:ext cx="6804000" cy="0"/>
          </a:xfrm>
          <a:prstGeom prst="line">
            <a:avLst/>
          </a:prstGeom>
          <a:noFill/>
          <a:ln w="9525">
            <a:solidFill>
              <a:srgbClr val="FFFFFF">
                <a:lumMod val="85000"/>
              </a:srgbClr>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endParaRPr>
          </a:p>
        </p:txBody>
      </p:sp>
      <p:pic>
        <p:nvPicPr>
          <p:cNvPr id="45" name="Picture 5" descr="White Sphere3"/>
          <p:cNvPicPr>
            <a:picLocks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1406525" y="3429000"/>
            <a:ext cx="540000" cy="540000"/>
          </a:xfrm>
          <a:prstGeom prst="rect">
            <a:avLst/>
          </a:prstGeom>
          <a:noFill/>
          <a:ln w="9525">
            <a:noFill/>
            <a:miter lim="800000"/>
            <a:headEnd/>
            <a:tailEnd/>
          </a:ln>
        </p:spPr>
      </p:pic>
      <p:sp>
        <p:nvSpPr>
          <p:cNvPr id="46" name="Rectangle 4"/>
          <p:cNvSpPr>
            <a:spLocks noChangeArrowheads="1"/>
          </p:cNvSpPr>
          <p:nvPr/>
        </p:nvSpPr>
        <p:spPr bwMode="auto">
          <a:xfrm>
            <a:off x="2049459" y="3969363"/>
            <a:ext cx="5182451" cy="215444"/>
          </a:xfrm>
          <a:prstGeom prst="rect">
            <a:avLst/>
          </a:prstGeom>
          <a:noFill/>
          <a:ln w="9525">
            <a:noFill/>
            <a:miter lim="800000"/>
            <a:headEnd/>
            <a:tailEnd/>
          </a:ln>
        </p:spPr>
        <p:txBody>
          <a:bodyPr lIns="0" tIns="0" rIns="0" bIns="0" anchor="b">
            <a:spAutoFit/>
          </a:bodyPr>
          <a:lstStyle/>
          <a:p>
            <a:pPr marL="268288" marR="0" lvl="0" indent="-268288" defTabSz="914400" eaLnBrk="1" fontAlgn="auto" latinLnBrk="0" hangingPunct="1">
              <a:lnSpc>
                <a:spcPct val="100000"/>
              </a:lnSpc>
              <a:spcBef>
                <a:spcPct val="0"/>
              </a:spcBef>
              <a:spcAft>
                <a:spcPts val="0"/>
              </a:spcAft>
              <a:buClr>
                <a:srgbClr val="00458A"/>
              </a:buClr>
              <a:buSzTx/>
              <a:buFontTx/>
              <a:buNone/>
              <a:tabLst>
                <a:tab pos="901700" algn="l"/>
              </a:tabLst>
              <a:defRPr/>
            </a:pPr>
            <a:r>
              <a:rPr kumimoji="0" lang="it-IT" sz="1400" b="0" i="0" u="none" strike="noStrike" kern="0" cap="none" spc="0" normalizeH="0" baseline="0" noProof="0" dirty="0" smtClean="0">
                <a:ln>
                  <a:noFill/>
                </a:ln>
                <a:solidFill>
                  <a:srgbClr val="00458A"/>
                </a:solidFill>
                <a:effectLst/>
                <a:uLnTx/>
                <a:uFillTx/>
              </a:rPr>
              <a:t>Operatività</a:t>
            </a:r>
            <a:endParaRPr kumimoji="0" lang="de-DE" sz="1400" b="0" i="0" u="none" strike="noStrike" kern="0" cap="none" spc="0" normalizeH="0" baseline="0" noProof="0" dirty="0">
              <a:ln>
                <a:noFill/>
              </a:ln>
              <a:solidFill>
                <a:srgbClr val="00458A"/>
              </a:solidFill>
              <a:effectLst/>
              <a:uLnTx/>
              <a:uFillTx/>
            </a:endParaRPr>
          </a:p>
        </p:txBody>
      </p:sp>
      <p:sp>
        <p:nvSpPr>
          <p:cNvPr id="47" name="Line 3"/>
          <p:cNvSpPr>
            <a:spLocks noChangeShapeType="1"/>
          </p:cNvSpPr>
          <p:nvPr/>
        </p:nvSpPr>
        <p:spPr bwMode="auto">
          <a:xfrm flipH="1">
            <a:off x="2063043" y="4293402"/>
            <a:ext cx="6084000" cy="0"/>
          </a:xfrm>
          <a:prstGeom prst="line">
            <a:avLst/>
          </a:prstGeom>
          <a:noFill/>
          <a:ln w="9525">
            <a:solidFill>
              <a:srgbClr val="FFFFFF">
                <a:lumMod val="85000"/>
              </a:srgbClr>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endParaRPr>
          </a:p>
        </p:txBody>
      </p:sp>
      <p:sp>
        <p:nvSpPr>
          <p:cNvPr id="48" name="Rectangle 4"/>
          <p:cNvSpPr>
            <a:spLocks noChangeArrowheads="1"/>
          </p:cNvSpPr>
          <p:nvPr/>
        </p:nvSpPr>
        <p:spPr bwMode="auto">
          <a:xfrm>
            <a:off x="2049459" y="4401997"/>
            <a:ext cx="5612368" cy="215444"/>
          </a:xfrm>
          <a:prstGeom prst="rect">
            <a:avLst/>
          </a:prstGeom>
          <a:noFill/>
          <a:ln w="9525">
            <a:noFill/>
            <a:miter lim="800000"/>
            <a:headEnd/>
            <a:tailEnd/>
          </a:ln>
        </p:spPr>
        <p:txBody>
          <a:bodyPr wrap="square" lIns="0" tIns="0" rIns="0" bIns="0" anchor="b">
            <a:spAutoFit/>
          </a:bodyPr>
          <a:lstStyle/>
          <a:p>
            <a:pPr marL="268288" marR="0" lvl="0" indent="-268288" defTabSz="914400" eaLnBrk="1" fontAlgn="auto" latinLnBrk="0" hangingPunct="1">
              <a:lnSpc>
                <a:spcPct val="100000"/>
              </a:lnSpc>
              <a:spcBef>
                <a:spcPct val="0"/>
              </a:spcBef>
              <a:spcAft>
                <a:spcPts val="0"/>
              </a:spcAft>
              <a:buClr>
                <a:srgbClr val="00458A"/>
              </a:buClr>
              <a:buSzTx/>
              <a:buFontTx/>
              <a:buNone/>
              <a:tabLst>
                <a:tab pos="901700" algn="l"/>
              </a:tabLst>
              <a:defRPr/>
            </a:pPr>
            <a:r>
              <a:rPr kumimoji="0" lang="it-IT" sz="1400" b="0" i="0" u="none" strike="noStrike" kern="0" cap="none" spc="0" normalizeH="0" baseline="0" noProof="0" dirty="0" smtClean="0">
                <a:ln>
                  <a:noFill/>
                </a:ln>
                <a:solidFill>
                  <a:srgbClr val="00458A"/>
                </a:solidFill>
                <a:effectLst/>
                <a:uLnTx/>
                <a:uFillTx/>
              </a:rPr>
              <a:t>Criteri di valutazione</a:t>
            </a:r>
            <a:endParaRPr kumimoji="0" lang="it-IT" sz="1400" b="0" i="0" u="none" strike="noStrike" kern="0" cap="none" spc="0" normalizeH="0" baseline="0" noProof="0" dirty="0">
              <a:ln>
                <a:noFill/>
              </a:ln>
              <a:solidFill>
                <a:srgbClr val="00458A"/>
              </a:solidFill>
              <a:effectLst/>
              <a:uLnTx/>
              <a:uFillTx/>
            </a:endParaRPr>
          </a:p>
        </p:txBody>
      </p:sp>
      <p:sp>
        <p:nvSpPr>
          <p:cNvPr id="49" name="Rectangle 4"/>
          <p:cNvSpPr>
            <a:spLocks noChangeArrowheads="1"/>
          </p:cNvSpPr>
          <p:nvPr/>
        </p:nvSpPr>
        <p:spPr bwMode="auto">
          <a:xfrm>
            <a:off x="2049459" y="4834631"/>
            <a:ext cx="5610925" cy="215381"/>
          </a:xfrm>
          <a:prstGeom prst="rect">
            <a:avLst/>
          </a:prstGeom>
          <a:noFill/>
          <a:ln w="9525">
            <a:noFill/>
            <a:miter lim="800000"/>
            <a:headEnd/>
            <a:tailEnd/>
          </a:ln>
        </p:spPr>
        <p:txBody>
          <a:bodyPr wrap="square" lIns="0" tIns="0" rIns="0" bIns="0" anchor="b">
            <a:spAutoFit/>
          </a:bodyPr>
          <a:lstStyle/>
          <a:p>
            <a:pPr marL="268288" marR="0" lvl="0" indent="-268288" defTabSz="914400" eaLnBrk="1" fontAlgn="auto" latinLnBrk="0" hangingPunct="1">
              <a:lnSpc>
                <a:spcPct val="100000"/>
              </a:lnSpc>
              <a:spcBef>
                <a:spcPct val="0"/>
              </a:spcBef>
              <a:spcAft>
                <a:spcPts val="0"/>
              </a:spcAft>
              <a:buClr>
                <a:srgbClr val="00458A"/>
              </a:buClr>
              <a:buSzTx/>
              <a:buFontTx/>
              <a:buNone/>
              <a:tabLst>
                <a:tab pos="901700" algn="l"/>
              </a:tabLst>
              <a:defRPr/>
            </a:pPr>
            <a:r>
              <a:rPr kumimoji="0" lang="it-IT" sz="1400" b="0" i="0" u="none" strike="noStrike" kern="0" cap="none" spc="0" normalizeH="0" baseline="0" noProof="0" dirty="0" smtClean="0">
                <a:ln>
                  <a:noFill/>
                </a:ln>
                <a:solidFill>
                  <a:srgbClr val="00458A"/>
                </a:solidFill>
                <a:effectLst/>
                <a:uLnTx/>
                <a:uFillTx/>
              </a:rPr>
              <a:t>Certificazione del merito di credito</a:t>
            </a:r>
            <a:endParaRPr kumimoji="0" lang="de-DE" sz="1400" b="0" i="0" u="none" strike="noStrike" kern="0" cap="none" spc="0" normalizeH="0" baseline="0" noProof="0" dirty="0">
              <a:ln>
                <a:noFill/>
              </a:ln>
              <a:solidFill>
                <a:srgbClr val="00458A"/>
              </a:solidFill>
              <a:effectLst/>
              <a:uLnTx/>
              <a:uFillTx/>
            </a:endParaRPr>
          </a:p>
        </p:txBody>
      </p:sp>
      <p:sp>
        <p:nvSpPr>
          <p:cNvPr id="50" name="Line 3"/>
          <p:cNvSpPr>
            <a:spLocks noChangeShapeType="1"/>
          </p:cNvSpPr>
          <p:nvPr/>
        </p:nvSpPr>
        <p:spPr bwMode="auto">
          <a:xfrm flipH="1">
            <a:off x="2063043" y="5158607"/>
            <a:ext cx="6084000" cy="0"/>
          </a:xfrm>
          <a:prstGeom prst="line">
            <a:avLst/>
          </a:prstGeom>
          <a:noFill/>
          <a:ln w="9525">
            <a:solidFill>
              <a:srgbClr val="FFFFFF">
                <a:lumMod val="85000"/>
              </a:srgbClr>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endParaRPr>
          </a:p>
        </p:txBody>
      </p:sp>
      <p:sp>
        <p:nvSpPr>
          <p:cNvPr id="51" name="Rectangle 4"/>
          <p:cNvSpPr>
            <a:spLocks noChangeArrowheads="1"/>
          </p:cNvSpPr>
          <p:nvPr/>
        </p:nvSpPr>
        <p:spPr bwMode="auto">
          <a:xfrm>
            <a:off x="2049459" y="5267202"/>
            <a:ext cx="5610925" cy="215381"/>
          </a:xfrm>
          <a:prstGeom prst="rect">
            <a:avLst/>
          </a:prstGeom>
          <a:noFill/>
          <a:ln w="9525">
            <a:noFill/>
            <a:miter lim="800000"/>
            <a:headEnd/>
            <a:tailEnd/>
          </a:ln>
        </p:spPr>
        <p:txBody>
          <a:bodyPr wrap="square" lIns="0" tIns="0" rIns="0" bIns="0" anchor="b">
            <a:spAutoFit/>
          </a:bodyPr>
          <a:lstStyle/>
          <a:p>
            <a:pPr marL="268288" marR="0" lvl="0" indent="-268288" defTabSz="914400" eaLnBrk="1" fontAlgn="auto" latinLnBrk="0" hangingPunct="1">
              <a:lnSpc>
                <a:spcPct val="100000"/>
              </a:lnSpc>
              <a:spcBef>
                <a:spcPct val="0"/>
              </a:spcBef>
              <a:spcAft>
                <a:spcPts val="0"/>
              </a:spcAft>
              <a:buClr>
                <a:srgbClr val="00458A"/>
              </a:buClr>
              <a:buSzTx/>
              <a:buFontTx/>
              <a:buNone/>
              <a:tabLst>
                <a:tab pos="901700" algn="l"/>
              </a:tabLst>
              <a:defRPr/>
            </a:pPr>
            <a:r>
              <a:rPr kumimoji="0" lang="it-IT" sz="1400" b="0" i="0" u="none" strike="noStrike" kern="0" cap="none" spc="0" normalizeH="0" baseline="0" noProof="0" dirty="0" smtClean="0">
                <a:ln>
                  <a:noFill/>
                </a:ln>
                <a:solidFill>
                  <a:srgbClr val="00458A"/>
                </a:solidFill>
                <a:effectLst/>
                <a:uLnTx/>
                <a:uFillTx/>
              </a:rPr>
              <a:t>Attivazione</a:t>
            </a:r>
            <a:endParaRPr kumimoji="0" lang="de-DE" sz="1400" b="0" i="0" u="none" strike="noStrike" kern="0" cap="none" spc="0" normalizeH="0" baseline="0" noProof="0" dirty="0">
              <a:ln>
                <a:noFill/>
              </a:ln>
              <a:solidFill>
                <a:srgbClr val="00458A"/>
              </a:solidFill>
              <a:effectLst/>
              <a:uLnTx/>
              <a:uFillTx/>
            </a:endParaRPr>
          </a:p>
        </p:txBody>
      </p:sp>
      <p:sp>
        <p:nvSpPr>
          <p:cNvPr id="52" name="Line 3"/>
          <p:cNvSpPr>
            <a:spLocks noChangeShapeType="1"/>
          </p:cNvSpPr>
          <p:nvPr/>
        </p:nvSpPr>
        <p:spPr bwMode="auto">
          <a:xfrm flipH="1">
            <a:off x="2063043" y="5591178"/>
            <a:ext cx="6084000" cy="0"/>
          </a:xfrm>
          <a:prstGeom prst="line">
            <a:avLst/>
          </a:prstGeom>
          <a:noFill/>
          <a:ln w="9525">
            <a:solidFill>
              <a:srgbClr val="FFFFFF">
                <a:lumMod val="85000"/>
              </a:srgbClr>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endParaRPr>
          </a:p>
        </p:txBody>
      </p:sp>
      <p:sp>
        <p:nvSpPr>
          <p:cNvPr id="53" name="Line 3"/>
          <p:cNvSpPr>
            <a:spLocks noChangeShapeType="1"/>
          </p:cNvSpPr>
          <p:nvPr/>
        </p:nvSpPr>
        <p:spPr bwMode="auto">
          <a:xfrm flipH="1">
            <a:off x="2063043" y="4726036"/>
            <a:ext cx="6084000" cy="0"/>
          </a:xfrm>
          <a:prstGeom prst="line">
            <a:avLst/>
          </a:prstGeom>
          <a:noFill/>
          <a:ln w="9525">
            <a:solidFill>
              <a:srgbClr val="FFFFFF">
                <a:lumMod val="85000"/>
              </a:srgbClr>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endParaRPr>
          </a:p>
        </p:txBody>
      </p:sp>
      <p:sp>
        <p:nvSpPr>
          <p:cNvPr id="54" name="Rectangle 4"/>
          <p:cNvSpPr>
            <a:spLocks noChangeArrowheads="1"/>
          </p:cNvSpPr>
          <p:nvPr/>
        </p:nvSpPr>
        <p:spPr bwMode="auto">
          <a:xfrm>
            <a:off x="2063043" y="5743578"/>
            <a:ext cx="5610925" cy="215381"/>
          </a:xfrm>
          <a:prstGeom prst="rect">
            <a:avLst/>
          </a:prstGeom>
          <a:noFill/>
          <a:ln w="9525">
            <a:noFill/>
            <a:miter lim="800000"/>
            <a:headEnd/>
            <a:tailEnd/>
          </a:ln>
        </p:spPr>
        <p:txBody>
          <a:bodyPr wrap="square" lIns="0" tIns="0" rIns="0" bIns="0" anchor="b">
            <a:spAutoFit/>
          </a:bodyPr>
          <a:lstStyle/>
          <a:p>
            <a:pPr marL="268288" marR="0" lvl="0" indent="-268288" defTabSz="914400" eaLnBrk="1" fontAlgn="auto" latinLnBrk="0" hangingPunct="1">
              <a:lnSpc>
                <a:spcPct val="100000"/>
              </a:lnSpc>
              <a:spcBef>
                <a:spcPct val="0"/>
              </a:spcBef>
              <a:spcAft>
                <a:spcPts val="0"/>
              </a:spcAft>
              <a:buClr>
                <a:srgbClr val="00458A"/>
              </a:buClr>
              <a:buSzTx/>
              <a:buFontTx/>
              <a:buNone/>
              <a:tabLst>
                <a:tab pos="901700" algn="l"/>
              </a:tabLst>
              <a:defRPr/>
            </a:pPr>
            <a:r>
              <a:rPr kumimoji="0" lang="it-IT" sz="1400" b="0" i="0" u="none" strike="noStrike" kern="0" cap="none" spc="0" normalizeH="0" baseline="0" noProof="0" dirty="0" smtClean="0">
                <a:ln>
                  <a:noFill/>
                </a:ln>
                <a:solidFill>
                  <a:srgbClr val="00458A"/>
                </a:solidFill>
                <a:effectLst/>
                <a:uLnTx/>
                <a:uFillTx/>
              </a:rPr>
              <a:t>Controlli Documentali</a:t>
            </a:r>
            <a:endParaRPr kumimoji="0" lang="de-DE" sz="1400" b="0" i="0" u="none" strike="noStrike" kern="0" cap="none" spc="0" normalizeH="0" baseline="0" noProof="0" dirty="0">
              <a:ln>
                <a:noFill/>
              </a:ln>
              <a:solidFill>
                <a:srgbClr val="00458A"/>
              </a:solidFill>
              <a:effectLst/>
              <a:uLnTx/>
              <a:uFillTx/>
            </a:endParaRPr>
          </a:p>
        </p:txBody>
      </p:sp>
      <p:sp>
        <p:nvSpPr>
          <p:cNvPr id="55" name="Line 3"/>
          <p:cNvSpPr>
            <a:spLocks noChangeShapeType="1"/>
          </p:cNvSpPr>
          <p:nvPr/>
        </p:nvSpPr>
        <p:spPr bwMode="auto">
          <a:xfrm flipH="1">
            <a:off x="2076627" y="6067554"/>
            <a:ext cx="6084000" cy="0"/>
          </a:xfrm>
          <a:prstGeom prst="line">
            <a:avLst/>
          </a:prstGeom>
          <a:noFill/>
          <a:ln w="9525">
            <a:solidFill>
              <a:srgbClr val="FFFFFF">
                <a:lumMod val="85000"/>
              </a:srgbClr>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endParaRPr>
          </a:p>
        </p:txBody>
      </p:sp>
      <p:sp>
        <p:nvSpPr>
          <p:cNvPr id="56" name="Rectangle 4"/>
          <p:cNvSpPr>
            <a:spLocks noChangeArrowheads="1"/>
          </p:cNvSpPr>
          <p:nvPr/>
        </p:nvSpPr>
        <p:spPr bwMode="auto">
          <a:xfrm>
            <a:off x="2051685" y="1773376"/>
            <a:ext cx="5182451" cy="215444"/>
          </a:xfrm>
          <a:prstGeom prst="rect">
            <a:avLst/>
          </a:prstGeom>
          <a:noFill/>
          <a:ln w="9525">
            <a:noFill/>
            <a:miter lim="800000"/>
            <a:headEnd/>
            <a:tailEnd/>
          </a:ln>
        </p:spPr>
        <p:txBody>
          <a:bodyPr lIns="0" tIns="0" rIns="0" bIns="0" anchor="b">
            <a:spAutoFit/>
          </a:bodyPr>
          <a:lstStyle/>
          <a:p>
            <a:pPr marL="268288" marR="0" lvl="0" indent="-268288" defTabSz="914400" eaLnBrk="1" fontAlgn="auto" latinLnBrk="0" hangingPunct="1">
              <a:lnSpc>
                <a:spcPct val="100000"/>
              </a:lnSpc>
              <a:spcBef>
                <a:spcPct val="0"/>
              </a:spcBef>
              <a:spcAft>
                <a:spcPts val="0"/>
              </a:spcAft>
              <a:buClr>
                <a:srgbClr val="00458A"/>
              </a:buClr>
              <a:buSzTx/>
              <a:buFontTx/>
              <a:buNone/>
              <a:tabLst>
                <a:tab pos="901700" algn="l"/>
              </a:tabLst>
              <a:defRPr/>
            </a:pPr>
            <a:r>
              <a:rPr kumimoji="0" lang="de-DE" sz="1400" b="0" i="0" u="none" strike="noStrike" kern="0" cap="none" spc="0" normalizeH="0" baseline="0" noProof="0" dirty="0" err="1" smtClean="0">
                <a:ln>
                  <a:noFill/>
                </a:ln>
                <a:solidFill>
                  <a:srgbClr val="00458A"/>
                </a:solidFill>
                <a:effectLst/>
                <a:uLnTx/>
                <a:uFillTx/>
              </a:rPr>
              <a:t>Dinamica</a:t>
            </a:r>
            <a:r>
              <a:rPr kumimoji="0" lang="de-DE" sz="1400" b="0" i="0" u="none" strike="noStrike" kern="0" cap="none" spc="0" normalizeH="0" baseline="0" noProof="0" dirty="0" smtClean="0">
                <a:ln>
                  <a:noFill/>
                </a:ln>
                <a:solidFill>
                  <a:srgbClr val="00458A"/>
                </a:solidFill>
                <a:effectLst/>
                <a:uLnTx/>
                <a:uFillTx/>
              </a:rPr>
              <a:t> delle </a:t>
            </a:r>
            <a:r>
              <a:rPr kumimoji="0" lang="de-DE" sz="1400" b="0" i="0" u="none" strike="noStrike" kern="0" cap="none" spc="0" normalizeH="0" baseline="0" noProof="0" dirty="0" err="1" smtClean="0">
                <a:ln>
                  <a:noFill/>
                </a:ln>
                <a:solidFill>
                  <a:srgbClr val="00458A"/>
                </a:solidFill>
                <a:effectLst/>
                <a:uLnTx/>
                <a:uFillTx/>
              </a:rPr>
              <a:t>domande</a:t>
            </a:r>
            <a:r>
              <a:rPr kumimoji="0" lang="de-DE" sz="1400" b="0" i="0" u="none" strike="noStrike" kern="0" cap="none" spc="0" normalizeH="0" baseline="0" noProof="0" dirty="0" smtClean="0">
                <a:ln>
                  <a:noFill/>
                </a:ln>
                <a:solidFill>
                  <a:srgbClr val="00458A"/>
                </a:solidFill>
                <a:effectLst/>
                <a:uLnTx/>
                <a:uFillTx/>
              </a:rPr>
              <a:t> </a:t>
            </a:r>
            <a:r>
              <a:rPr kumimoji="0" lang="de-DE" sz="1400" b="0" i="0" u="none" strike="noStrike" kern="0" cap="none" spc="0" normalizeH="0" baseline="0" noProof="0" dirty="0" err="1" smtClean="0">
                <a:ln>
                  <a:noFill/>
                </a:ln>
                <a:solidFill>
                  <a:srgbClr val="00458A"/>
                </a:solidFill>
                <a:effectLst/>
                <a:uLnTx/>
                <a:uFillTx/>
              </a:rPr>
              <a:t>accolte</a:t>
            </a:r>
            <a:endParaRPr kumimoji="0" lang="de-DE" sz="1400" b="0" i="0" u="none" strike="noStrike" kern="0" cap="none" spc="0" normalizeH="0" baseline="0" noProof="0" dirty="0">
              <a:ln>
                <a:noFill/>
              </a:ln>
              <a:solidFill>
                <a:srgbClr val="00458A"/>
              </a:solidFill>
              <a:effectLst/>
              <a:uLnTx/>
              <a:uFillTx/>
            </a:endParaRPr>
          </a:p>
        </p:txBody>
      </p:sp>
      <p:sp>
        <p:nvSpPr>
          <p:cNvPr id="2" name="Segnaposto numero diapositiva 1"/>
          <p:cNvSpPr>
            <a:spLocks noGrp="1"/>
          </p:cNvSpPr>
          <p:nvPr>
            <p:ph type="sldNum" sz="quarter" idx="10"/>
          </p:nvPr>
        </p:nvSpPr>
        <p:spPr/>
        <p:txBody>
          <a:bodyPr/>
          <a:lstStyle/>
          <a:p>
            <a:pPr>
              <a:defRPr/>
            </a:pPr>
            <a:fld id="{03DA3980-BEEB-461A-80A2-E56A26DBDB09}" type="slidenum">
              <a:rPr lang="it-IT" smtClean="0"/>
              <a:pPr>
                <a:defRPr/>
              </a:pPr>
              <a:t>2</a:t>
            </a:fld>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numero diapositiva 3"/>
          <p:cNvSpPr>
            <a:spLocks noGrp="1"/>
          </p:cNvSpPr>
          <p:nvPr>
            <p:ph type="sldNum" sz="quarter" idx="12"/>
          </p:nvPr>
        </p:nvSpPr>
        <p:spPr>
          <a:noFill/>
        </p:spPr>
        <p:txBody>
          <a:bodyPr/>
          <a:lstStyle/>
          <a:p>
            <a:fld id="{870C8592-970E-49F0-870F-36829B946D7B}" type="slidenum">
              <a:rPr lang="it-IT" smtClean="0"/>
              <a:pPr/>
              <a:t>20</a:t>
            </a:fld>
            <a:endParaRPr lang="it-IT" smtClean="0"/>
          </a:p>
        </p:txBody>
      </p:sp>
      <p:sp>
        <p:nvSpPr>
          <p:cNvPr id="16387" name="Rectangle 14"/>
          <p:cNvSpPr>
            <a:spLocks noChangeArrowheads="1"/>
          </p:cNvSpPr>
          <p:nvPr/>
        </p:nvSpPr>
        <p:spPr bwMode="auto">
          <a:xfrm>
            <a:off x="827088" y="252413"/>
            <a:ext cx="8137525" cy="503237"/>
          </a:xfrm>
          <a:prstGeom prst="rect">
            <a:avLst/>
          </a:prstGeom>
          <a:noFill/>
          <a:ln w="9525">
            <a:noFill/>
            <a:miter lim="800000"/>
            <a:headEnd/>
            <a:tailEnd/>
          </a:ln>
        </p:spPr>
        <p:txBody>
          <a:bodyPr lIns="91432" tIns="45716" rIns="91432" bIns="45716"/>
          <a:lstStyle/>
          <a:p>
            <a:pPr algn="just" defTabSz="892175">
              <a:lnSpc>
                <a:spcPct val="100000"/>
              </a:lnSpc>
              <a:buFont typeface="Webdings" pitchFamily="18" charset="2"/>
              <a:buNone/>
            </a:pPr>
            <a:r>
              <a:rPr lang="it-IT" sz="1900" b="1" dirty="0">
                <a:solidFill>
                  <a:srgbClr val="00458A"/>
                </a:solidFill>
              </a:rPr>
              <a:t>Attuazione del decreto 26 giugno 2012: versamenti al Fondo </a:t>
            </a:r>
            <a:r>
              <a:rPr lang="it-IT" sz="1400" dirty="0">
                <a:solidFill>
                  <a:srgbClr val="00458A"/>
                </a:solidFill>
              </a:rPr>
              <a:t>(1/2)</a:t>
            </a:r>
          </a:p>
        </p:txBody>
      </p:sp>
      <p:sp>
        <p:nvSpPr>
          <p:cNvPr id="16388" name="TextBox 60"/>
          <p:cNvSpPr txBox="1">
            <a:spLocks noChangeArrowheads="1"/>
          </p:cNvSpPr>
          <p:nvPr>
            <p:custDataLst>
              <p:tags r:id="rId1"/>
            </p:custDataLst>
          </p:nvPr>
        </p:nvSpPr>
        <p:spPr bwMode="auto">
          <a:xfrm>
            <a:off x="971550" y="1125538"/>
            <a:ext cx="7993063" cy="234950"/>
          </a:xfrm>
          <a:prstGeom prst="rect">
            <a:avLst/>
          </a:prstGeom>
          <a:solidFill>
            <a:srgbClr val="336699"/>
          </a:solidFill>
          <a:ln w="9525">
            <a:noFill/>
            <a:miter lim="800000"/>
            <a:headEnd/>
            <a:tailEnd/>
          </a:ln>
        </p:spPr>
        <p:txBody>
          <a:bodyPr tIns="18000" bIns="18000" anchor="ctr"/>
          <a:lstStyle/>
          <a:p>
            <a:pPr algn="ctr">
              <a:lnSpc>
                <a:spcPct val="100000"/>
              </a:lnSpc>
              <a:buFont typeface="Webdings" pitchFamily="18" charset="2"/>
              <a:buNone/>
            </a:pPr>
            <a:r>
              <a:rPr lang="it-IT" sz="1600" b="1" dirty="0">
                <a:solidFill>
                  <a:schemeClr val="bg1"/>
                </a:solidFill>
              </a:rPr>
              <a:t>Versamenti al Fondo</a:t>
            </a:r>
          </a:p>
        </p:txBody>
      </p:sp>
      <p:sp>
        <p:nvSpPr>
          <p:cNvPr id="14" name="CasellaDiTesto 13"/>
          <p:cNvSpPr txBox="1"/>
          <p:nvPr/>
        </p:nvSpPr>
        <p:spPr>
          <a:xfrm>
            <a:off x="971550" y="1397626"/>
            <a:ext cx="7993063" cy="4829014"/>
          </a:xfrm>
          <a:prstGeom prst="rect">
            <a:avLst/>
          </a:prstGeom>
          <a:solidFill>
            <a:schemeClr val="bg1">
              <a:lumMod val="95000"/>
            </a:schemeClr>
          </a:solidFill>
        </p:spPr>
        <p:txBody>
          <a:bodyPr wrap="square" anchor="ctr">
            <a:spAutoFit/>
          </a:bodyPr>
          <a:lstStyle/>
          <a:p>
            <a:pPr marL="0" lvl="1" algn="just">
              <a:lnSpc>
                <a:spcPct val="100000"/>
              </a:lnSpc>
              <a:spcBef>
                <a:spcPts val="600"/>
              </a:spcBef>
              <a:buClrTx/>
              <a:tabLst>
                <a:tab pos="177800" algn="l"/>
              </a:tabLst>
              <a:defRPr/>
            </a:pPr>
            <a:r>
              <a:rPr lang="it-IT" sz="1400" b="0" dirty="0">
                <a:solidFill>
                  <a:srgbClr val="00458A"/>
                </a:solidFill>
              </a:rPr>
              <a:t>Ai sensi dell’articolo 9 (Commissioni per la garanzia) del Decreto del 26 giugno 2012, le Disposizioni Operative hanno previsto le nuove modalità di versamento al Fondo.</a:t>
            </a:r>
          </a:p>
          <a:p>
            <a:pPr marL="0" lvl="1" algn="just">
              <a:lnSpc>
                <a:spcPct val="100000"/>
              </a:lnSpc>
              <a:spcBef>
                <a:spcPts val="600"/>
              </a:spcBef>
              <a:buClrTx/>
              <a:tabLst>
                <a:tab pos="177800" algn="l"/>
              </a:tabLst>
              <a:defRPr/>
            </a:pPr>
            <a:r>
              <a:rPr lang="it-IT" sz="1400" b="0" dirty="0">
                <a:solidFill>
                  <a:srgbClr val="00458A"/>
                </a:solidFill>
              </a:rPr>
              <a:t>La commissione non è dovuta per le Operazioni di anticipazione dei crediti verso la P.A.</a:t>
            </a:r>
          </a:p>
          <a:p>
            <a:pPr marL="0" lvl="1" algn="just">
              <a:lnSpc>
                <a:spcPct val="100000"/>
              </a:lnSpc>
              <a:spcBef>
                <a:spcPts val="600"/>
              </a:spcBef>
              <a:buClrTx/>
              <a:tabLst>
                <a:tab pos="177800" algn="l"/>
              </a:tabLst>
              <a:defRPr/>
            </a:pPr>
            <a:r>
              <a:rPr lang="it-IT" sz="1400" b="0" dirty="0">
                <a:solidFill>
                  <a:srgbClr val="00458A"/>
                </a:solidFill>
              </a:rPr>
              <a:t>La commissione non è altresì dovuta per le operazioni finanziarie diverse dalle Operazioni di consolidamento su stessa banca o gruppo bancario di qualsiasi durata e dalle Operazioni sul capitale di rischio, riferite a:</a:t>
            </a:r>
          </a:p>
          <a:p>
            <a:pPr marL="355600" lvl="1" indent="-177800" algn="just">
              <a:lnSpc>
                <a:spcPct val="100000"/>
              </a:lnSpc>
              <a:spcBef>
                <a:spcPts val="600"/>
              </a:spcBef>
              <a:buClrTx/>
              <a:buFont typeface="Wingdings" pitchFamily="2" charset="2"/>
              <a:buChar char="§"/>
              <a:tabLst>
                <a:tab pos="355600" algn="l"/>
              </a:tabLst>
              <a:defRPr/>
            </a:pPr>
            <a:r>
              <a:rPr lang="it-IT" sz="1400" b="0" dirty="0">
                <a:solidFill>
                  <a:srgbClr val="00458A"/>
                </a:solidFill>
              </a:rPr>
              <a:t>soggetti beneficiari finali ubicati nelle regioni del Mezzogiorno;</a:t>
            </a:r>
          </a:p>
          <a:p>
            <a:pPr marL="355600" lvl="1" indent="-177800" algn="just">
              <a:lnSpc>
                <a:spcPct val="100000"/>
              </a:lnSpc>
              <a:buClrTx/>
              <a:buFont typeface="Wingdings" pitchFamily="2" charset="2"/>
              <a:buChar char="§"/>
              <a:tabLst>
                <a:tab pos="355600" algn="l"/>
              </a:tabLst>
              <a:defRPr/>
            </a:pPr>
            <a:r>
              <a:rPr lang="it-IT" sz="1400" b="0" dirty="0">
                <a:solidFill>
                  <a:srgbClr val="00458A"/>
                </a:solidFill>
              </a:rPr>
              <a:t>imprese femminili;</a:t>
            </a:r>
          </a:p>
          <a:p>
            <a:pPr marL="355600" lvl="1" indent="-177800" algn="just">
              <a:lnSpc>
                <a:spcPct val="100000"/>
              </a:lnSpc>
              <a:buClrTx/>
              <a:buFont typeface="Wingdings" pitchFamily="2" charset="2"/>
              <a:buChar char="§"/>
              <a:tabLst>
                <a:tab pos="355600" algn="l"/>
              </a:tabLst>
              <a:defRPr/>
            </a:pPr>
            <a:r>
              <a:rPr lang="it-IT" sz="1400" b="0" dirty="0">
                <a:solidFill>
                  <a:srgbClr val="00458A"/>
                </a:solidFill>
              </a:rPr>
              <a:t>piccole imprese dell’indotto di imprese in amministrazione straordinaria;</a:t>
            </a:r>
          </a:p>
          <a:p>
            <a:pPr marL="355600" lvl="1" indent="-177800" algn="just">
              <a:lnSpc>
                <a:spcPct val="100000"/>
              </a:lnSpc>
              <a:buClrTx/>
              <a:buFont typeface="Wingdings" pitchFamily="2" charset="2"/>
              <a:buChar char="§"/>
              <a:tabLst>
                <a:tab pos="355600" algn="l"/>
              </a:tabLst>
              <a:defRPr/>
            </a:pPr>
            <a:r>
              <a:rPr lang="it-IT" sz="1400" b="0" dirty="0">
                <a:solidFill>
                  <a:srgbClr val="00458A"/>
                </a:solidFill>
              </a:rPr>
              <a:t>micro, piccole e medie imprese che hanno sottoscritto un Contratto di rete;</a:t>
            </a:r>
          </a:p>
          <a:p>
            <a:pPr marL="355600" lvl="1" indent="-177800" algn="just">
              <a:lnSpc>
                <a:spcPct val="100000"/>
              </a:lnSpc>
              <a:buClrTx/>
              <a:buFont typeface="Wingdings" pitchFamily="2" charset="2"/>
              <a:buChar char="§"/>
              <a:tabLst>
                <a:tab pos="355600" algn="l"/>
              </a:tabLst>
              <a:defRPr/>
            </a:pPr>
            <a:r>
              <a:rPr lang="it-IT" sz="1400" b="0" dirty="0">
                <a:solidFill>
                  <a:srgbClr val="00458A"/>
                </a:solidFill>
              </a:rPr>
              <a:t>imprese sociali;</a:t>
            </a:r>
          </a:p>
          <a:p>
            <a:pPr marL="355600" lvl="1" indent="-177800" algn="just">
              <a:lnSpc>
                <a:spcPct val="100000"/>
              </a:lnSpc>
              <a:buClrTx/>
              <a:buFont typeface="Wingdings" pitchFamily="2" charset="2"/>
              <a:buChar char="§"/>
              <a:tabLst>
                <a:tab pos="355600" algn="l"/>
              </a:tabLst>
              <a:defRPr/>
            </a:pPr>
            <a:r>
              <a:rPr lang="it-IT" sz="1400" b="0" dirty="0">
                <a:solidFill>
                  <a:srgbClr val="00458A"/>
                </a:solidFill>
              </a:rPr>
              <a:t>imprese di </a:t>
            </a:r>
            <a:r>
              <a:rPr lang="it-IT" sz="1400" b="0" dirty="0" smtClean="0">
                <a:solidFill>
                  <a:srgbClr val="00458A"/>
                </a:solidFill>
              </a:rPr>
              <a:t>autotrasporto;.</a:t>
            </a:r>
          </a:p>
          <a:p>
            <a:pPr marL="0" lvl="1" algn="just">
              <a:lnSpc>
                <a:spcPct val="100000"/>
              </a:lnSpc>
              <a:buClrTx/>
              <a:defRPr/>
            </a:pPr>
            <a:r>
              <a:rPr lang="it-IT" sz="1400" b="0" dirty="0" smtClean="0">
                <a:solidFill>
                  <a:srgbClr val="00458A"/>
                </a:solidFill>
              </a:rPr>
              <a:t>La commissione non è inoltre dovuta fino al 7/6/2015  per le Micro e PMI ubicate nei territori colpiti dagli eventi sismici del maggio 2012  per  tutte le operazioni finanziarie   (D.L. 73/2012).</a:t>
            </a:r>
            <a:endParaRPr lang="it-IT" sz="1400" b="0" dirty="0">
              <a:solidFill>
                <a:srgbClr val="00458A"/>
              </a:solidFill>
            </a:endParaRPr>
          </a:p>
          <a:p>
            <a:pPr marL="0" lvl="1" algn="just">
              <a:lnSpc>
                <a:spcPct val="100000"/>
              </a:lnSpc>
              <a:spcBef>
                <a:spcPts val="600"/>
              </a:spcBef>
              <a:buClrTx/>
              <a:tabLst>
                <a:tab pos="177800" algn="l"/>
              </a:tabLst>
              <a:defRPr/>
            </a:pPr>
            <a:r>
              <a:rPr lang="it-IT" sz="1400" b="0" dirty="0">
                <a:solidFill>
                  <a:srgbClr val="00458A"/>
                </a:solidFill>
              </a:rPr>
              <a:t>Per le altre operazioni, i soggetti richiedenti devono versare al Fondo, a pena di inefficacia, una commissione “una tantum” calcolata in termini di percentuale dell'importo garantito dal Fondo. </a:t>
            </a:r>
          </a:p>
          <a:p>
            <a:pPr marL="0" lvl="1" algn="just">
              <a:lnSpc>
                <a:spcPct val="100000"/>
              </a:lnSpc>
              <a:spcBef>
                <a:spcPts val="600"/>
              </a:spcBef>
              <a:buClrTx/>
              <a:tabLst>
                <a:tab pos="177800" algn="l"/>
              </a:tabLst>
              <a:defRPr/>
            </a:pPr>
            <a:r>
              <a:rPr lang="it-IT" sz="1400" b="0" dirty="0">
                <a:solidFill>
                  <a:srgbClr val="00458A"/>
                </a:solidFill>
              </a:rPr>
              <a:t>La misura della commissione “una tantum” è variabile in funzione della tipologia di intervento e di operazione finanziaria garantita, della dimensione e della localizzazione del soggetto beneficiario finale, secondo quanto indicato nelle successive tabelle.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numero diapositiva 3"/>
          <p:cNvSpPr>
            <a:spLocks noGrp="1"/>
          </p:cNvSpPr>
          <p:nvPr>
            <p:ph type="sldNum" sz="quarter" idx="12"/>
          </p:nvPr>
        </p:nvSpPr>
        <p:spPr>
          <a:noFill/>
        </p:spPr>
        <p:txBody>
          <a:bodyPr/>
          <a:lstStyle/>
          <a:p>
            <a:fld id="{322A78E3-3786-4BBC-8915-A49C5E4AA919}" type="slidenum">
              <a:rPr lang="it-IT" smtClean="0"/>
              <a:pPr/>
              <a:t>21</a:t>
            </a:fld>
            <a:endParaRPr lang="it-IT" smtClean="0"/>
          </a:p>
        </p:txBody>
      </p:sp>
      <p:sp>
        <p:nvSpPr>
          <p:cNvPr id="17411" name="Rectangle 14"/>
          <p:cNvSpPr>
            <a:spLocks noChangeArrowheads="1"/>
          </p:cNvSpPr>
          <p:nvPr/>
        </p:nvSpPr>
        <p:spPr bwMode="auto">
          <a:xfrm>
            <a:off x="827088" y="252413"/>
            <a:ext cx="8137525" cy="503237"/>
          </a:xfrm>
          <a:prstGeom prst="rect">
            <a:avLst/>
          </a:prstGeom>
          <a:noFill/>
          <a:ln w="9525">
            <a:noFill/>
            <a:miter lim="800000"/>
            <a:headEnd/>
            <a:tailEnd/>
          </a:ln>
        </p:spPr>
        <p:txBody>
          <a:bodyPr lIns="91432" tIns="45716" rIns="91432" bIns="45716"/>
          <a:lstStyle/>
          <a:p>
            <a:pPr algn="just" defTabSz="892175">
              <a:lnSpc>
                <a:spcPct val="100000"/>
              </a:lnSpc>
              <a:buFont typeface="Webdings" pitchFamily="18" charset="2"/>
              <a:buNone/>
            </a:pPr>
            <a:r>
              <a:rPr lang="it-IT" sz="1900" b="1" dirty="0">
                <a:solidFill>
                  <a:srgbClr val="00458A"/>
                </a:solidFill>
              </a:rPr>
              <a:t>Attuazione del decreto 26 giugno 2012: versamenti al Fondo </a:t>
            </a:r>
            <a:r>
              <a:rPr lang="it-IT" sz="1400" dirty="0">
                <a:solidFill>
                  <a:srgbClr val="00458A"/>
                </a:solidFill>
              </a:rPr>
              <a:t>(2/</a:t>
            </a:r>
            <a:r>
              <a:rPr lang="it-IT" sz="1400" dirty="0" err="1">
                <a:solidFill>
                  <a:srgbClr val="00458A"/>
                </a:solidFill>
              </a:rPr>
              <a:t>2</a:t>
            </a:r>
            <a:r>
              <a:rPr lang="it-IT" sz="1400" dirty="0">
                <a:solidFill>
                  <a:srgbClr val="00458A"/>
                </a:solidFill>
              </a:rPr>
              <a:t>)</a:t>
            </a:r>
          </a:p>
        </p:txBody>
      </p:sp>
      <p:sp>
        <p:nvSpPr>
          <p:cNvPr id="31749" name="Rectangle 5"/>
          <p:cNvSpPr>
            <a:spLocks noChangeArrowheads="1"/>
          </p:cNvSpPr>
          <p:nvPr/>
        </p:nvSpPr>
        <p:spPr bwMode="auto">
          <a:xfrm>
            <a:off x="928662" y="1142984"/>
            <a:ext cx="8001056"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Versamenti al Fondo</a:t>
            </a:r>
            <a:endParaRPr kumimoji="0" lang="it-IT"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Commissioni in percentuale dell’importo garantito a carico dei soggetti richiedenti per operazioni di </a:t>
            </a: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Garanzia Diretta e Controgaranzia</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928662" y="1926373"/>
            <a:ext cx="8001056" cy="436014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numero diapositiva 3"/>
          <p:cNvSpPr>
            <a:spLocks noGrp="1"/>
          </p:cNvSpPr>
          <p:nvPr>
            <p:ph type="sldNum" sz="quarter" idx="12"/>
          </p:nvPr>
        </p:nvSpPr>
        <p:spPr>
          <a:noFill/>
        </p:spPr>
        <p:txBody>
          <a:bodyPr/>
          <a:lstStyle/>
          <a:p>
            <a:fld id="{9C6FDB14-509B-4A6C-AA83-542A650FFF32}" type="slidenum">
              <a:rPr lang="it-IT" smtClean="0"/>
              <a:pPr/>
              <a:t>22</a:t>
            </a:fld>
            <a:endParaRPr lang="it-IT" smtClean="0"/>
          </a:p>
        </p:txBody>
      </p:sp>
      <p:sp>
        <p:nvSpPr>
          <p:cNvPr id="19459" name="Rectangle 14"/>
          <p:cNvSpPr>
            <a:spLocks noChangeArrowheads="1"/>
          </p:cNvSpPr>
          <p:nvPr/>
        </p:nvSpPr>
        <p:spPr bwMode="auto">
          <a:xfrm>
            <a:off x="827088" y="252413"/>
            <a:ext cx="8137525" cy="676257"/>
          </a:xfrm>
          <a:prstGeom prst="rect">
            <a:avLst/>
          </a:prstGeom>
          <a:noFill/>
          <a:ln w="9525">
            <a:noFill/>
            <a:miter lim="800000"/>
            <a:headEnd/>
            <a:tailEnd/>
          </a:ln>
        </p:spPr>
        <p:txBody>
          <a:bodyPr lIns="91432" tIns="45716" rIns="91432" bIns="45716"/>
          <a:lstStyle/>
          <a:p>
            <a:pPr algn="just"/>
            <a:r>
              <a:rPr lang="it-IT" sz="1900" b="1" dirty="0">
                <a:solidFill>
                  <a:srgbClr val="00458A"/>
                </a:solidFill>
              </a:rPr>
              <a:t>Migliore disciplina del Fondo e recepimento delle delibere già adottate dal Comitato</a:t>
            </a:r>
          </a:p>
        </p:txBody>
      </p:sp>
      <p:grpSp>
        <p:nvGrpSpPr>
          <p:cNvPr id="2" name="Gruppo 7"/>
          <p:cNvGrpSpPr>
            <a:grpSpLocks/>
          </p:cNvGrpSpPr>
          <p:nvPr/>
        </p:nvGrpSpPr>
        <p:grpSpPr bwMode="auto">
          <a:xfrm>
            <a:off x="935038" y="1196975"/>
            <a:ext cx="7948612" cy="2937022"/>
            <a:chOff x="935038" y="2120118"/>
            <a:chExt cx="7948612" cy="5528846"/>
          </a:xfrm>
        </p:grpSpPr>
        <p:sp>
          <p:nvSpPr>
            <p:cNvPr id="19462"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19463" name="Line 5"/>
            <p:cNvSpPr>
              <a:spLocks noChangeShapeType="1"/>
            </p:cNvSpPr>
            <p:nvPr/>
          </p:nvSpPr>
          <p:spPr bwMode="auto">
            <a:xfrm>
              <a:off x="1220788" y="3567113"/>
              <a:ext cx="7496175" cy="0"/>
            </a:xfrm>
            <a:prstGeom prst="line">
              <a:avLst/>
            </a:prstGeom>
            <a:noFill/>
            <a:ln w="31750">
              <a:noFill/>
              <a:round/>
              <a:headEnd/>
              <a:tailEnd/>
            </a:ln>
          </p:spPr>
          <p:txBody>
            <a:bodyPr lIns="96661" tIns="48331" rIns="96661" bIns="48331" anchor="ctr"/>
            <a:lstStyle/>
            <a:p>
              <a:endParaRPr lang="it-IT"/>
            </a:p>
          </p:txBody>
        </p:sp>
        <p:sp>
          <p:nvSpPr>
            <p:cNvPr id="19464"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13" name="TextBox 26"/>
            <p:cNvSpPr txBox="1">
              <a:spLocks noChangeArrowheads="1"/>
            </p:cNvSpPr>
            <p:nvPr/>
          </p:nvSpPr>
          <p:spPr bwMode="auto">
            <a:xfrm>
              <a:off x="935038" y="2120118"/>
              <a:ext cx="7894637" cy="5528846"/>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marL="0" indent="0" algn="just" eaLnBrk="1" hangingPunct="1">
                <a:lnSpc>
                  <a:spcPct val="120000"/>
                </a:lnSpc>
                <a:spcBef>
                  <a:spcPts val="600"/>
                </a:spcBef>
                <a:buClrTx/>
                <a:defRPr/>
              </a:pPr>
              <a:r>
                <a:rPr lang="it-IT" sz="1400" b="0" dirty="0" smtClean="0">
                  <a:solidFill>
                    <a:srgbClr val="00458A"/>
                  </a:solidFill>
                </a:rPr>
                <a:t>Di seguito si riportano le modifiche e le integrazioni delle Disposizioni Operative, adottate per assicurare una maggiore completezza della disciplina di funzionamento del Fondo, nonché per recepire le delibere di carattere generale già approvate dal Comitato di gestione del Fondo nel corso degli ultimi anni di operatività dello strumento. </a:t>
              </a:r>
            </a:p>
            <a:p>
              <a:pPr marL="0" indent="0" algn="just" eaLnBrk="1" hangingPunct="1">
                <a:lnSpc>
                  <a:spcPct val="120000"/>
                </a:lnSpc>
                <a:spcBef>
                  <a:spcPts val="600"/>
                </a:spcBef>
                <a:buClrTx/>
                <a:defRPr/>
              </a:pPr>
              <a:r>
                <a:rPr lang="it-IT" sz="1400" b="0" dirty="0" smtClean="0">
                  <a:solidFill>
                    <a:srgbClr val="00458A"/>
                  </a:solidFill>
                </a:rPr>
                <a:t>Le modifiche e le integrazioni introdotte sono evidenziate in funzione delle diverse fasi caratteristiche della gestione del Fondo:</a:t>
              </a:r>
            </a:p>
            <a:p>
              <a:pPr marL="355600" indent="-177800" algn="l">
                <a:lnSpc>
                  <a:spcPct val="120000"/>
                </a:lnSpc>
                <a:spcBef>
                  <a:spcPts val="600"/>
                </a:spcBef>
                <a:buClrTx/>
                <a:buFont typeface="Wingdings" pitchFamily="2" charset="2"/>
                <a:buChar char="§"/>
                <a:defRPr/>
              </a:pPr>
              <a:r>
                <a:rPr lang="it-IT" sz="1400" b="0" dirty="0" smtClean="0">
                  <a:solidFill>
                    <a:srgbClr val="00458A"/>
                  </a:solidFill>
                </a:rPr>
                <a:t>Concessione della garanzia</a:t>
              </a:r>
            </a:p>
            <a:p>
              <a:pPr marL="355600" indent="-177800" algn="l">
                <a:lnSpc>
                  <a:spcPct val="120000"/>
                </a:lnSpc>
                <a:buClrTx/>
                <a:buFont typeface="Wingdings" pitchFamily="2" charset="2"/>
                <a:buChar char="§"/>
                <a:defRPr/>
              </a:pPr>
              <a:r>
                <a:rPr lang="it-IT" sz="1400" b="0" dirty="0" smtClean="0">
                  <a:solidFill>
                    <a:srgbClr val="00458A"/>
                  </a:solidFill>
                </a:rPr>
                <a:t>Gestione dell’operazione</a:t>
              </a:r>
            </a:p>
            <a:p>
              <a:pPr marL="355600" indent="-177800" algn="l">
                <a:lnSpc>
                  <a:spcPct val="120000"/>
                </a:lnSpc>
                <a:buClrTx/>
                <a:buFont typeface="Wingdings" pitchFamily="2" charset="2"/>
                <a:buChar char="§"/>
                <a:defRPr/>
              </a:pPr>
              <a:r>
                <a:rPr lang="it-IT" sz="1400" b="0" dirty="0" smtClean="0">
                  <a:solidFill>
                    <a:srgbClr val="00458A"/>
                  </a:solidFill>
                </a:rPr>
                <a:t>Cause di inefficacia della garanzia</a:t>
              </a:r>
            </a:p>
            <a:p>
              <a:pPr marL="355600" indent="-177800" algn="l">
                <a:lnSpc>
                  <a:spcPct val="120000"/>
                </a:lnSpc>
                <a:buClrTx/>
                <a:buFont typeface="Wingdings" pitchFamily="2" charset="2"/>
                <a:buChar char="§"/>
                <a:defRPr/>
              </a:pPr>
              <a:r>
                <a:rPr lang="it-IT" sz="1400" b="0" dirty="0" smtClean="0">
                  <a:solidFill>
                    <a:srgbClr val="00458A"/>
                  </a:solidFill>
                </a:rPr>
                <a:t>Attivazione della garanzia</a:t>
              </a: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3"/>
          <p:cNvSpPr>
            <a:spLocks noGrp="1"/>
          </p:cNvSpPr>
          <p:nvPr>
            <p:ph type="sldNum" sz="quarter" idx="12"/>
          </p:nvPr>
        </p:nvSpPr>
        <p:spPr>
          <a:noFill/>
        </p:spPr>
        <p:txBody>
          <a:bodyPr/>
          <a:lstStyle/>
          <a:p>
            <a:fld id="{ADCCD2F5-3C78-4459-9C62-E347E6DFB251}" type="slidenum">
              <a:rPr lang="it-IT" smtClean="0"/>
              <a:pPr/>
              <a:t>23</a:t>
            </a:fld>
            <a:endParaRPr lang="it-IT" smtClean="0"/>
          </a:p>
        </p:txBody>
      </p:sp>
      <p:sp>
        <p:nvSpPr>
          <p:cNvPr id="20483" name="Rectangle 14"/>
          <p:cNvSpPr>
            <a:spLocks noChangeArrowheads="1"/>
          </p:cNvSpPr>
          <p:nvPr/>
        </p:nvSpPr>
        <p:spPr bwMode="auto">
          <a:xfrm>
            <a:off x="827088" y="252413"/>
            <a:ext cx="8137525" cy="676257"/>
          </a:xfrm>
          <a:prstGeom prst="rect">
            <a:avLst/>
          </a:prstGeom>
          <a:noFill/>
          <a:ln w="9525">
            <a:noFill/>
            <a:miter lim="800000"/>
            <a:headEnd/>
            <a:tailEnd/>
          </a:ln>
        </p:spPr>
        <p:txBody>
          <a:bodyPr lIns="91432" tIns="45716" rIns="91432" bIns="45716"/>
          <a:lstStyle/>
          <a:p>
            <a:pPr algn="just"/>
            <a:r>
              <a:rPr lang="it-IT" sz="1900" b="1" dirty="0">
                <a:solidFill>
                  <a:srgbClr val="00458A"/>
                </a:solidFill>
              </a:rPr>
              <a:t>Migliore disciplina del Fondo e recepimento delle delibere già adottate dal Comitato – Concessione della garanzia</a:t>
            </a:r>
          </a:p>
        </p:txBody>
      </p:sp>
      <p:grpSp>
        <p:nvGrpSpPr>
          <p:cNvPr id="2" name="Gruppo 7"/>
          <p:cNvGrpSpPr>
            <a:grpSpLocks/>
          </p:cNvGrpSpPr>
          <p:nvPr/>
        </p:nvGrpSpPr>
        <p:grpSpPr bwMode="auto">
          <a:xfrm>
            <a:off x="935038" y="1196975"/>
            <a:ext cx="7948612" cy="3123932"/>
            <a:chOff x="935038" y="2120118"/>
            <a:chExt cx="7948612" cy="5879727"/>
          </a:xfrm>
        </p:grpSpPr>
        <p:sp>
          <p:nvSpPr>
            <p:cNvPr id="20486"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20487" name="Line 5"/>
            <p:cNvSpPr>
              <a:spLocks noChangeShapeType="1"/>
            </p:cNvSpPr>
            <p:nvPr/>
          </p:nvSpPr>
          <p:spPr bwMode="auto">
            <a:xfrm>
              <a:off x="1220788" y="3567113"/>
              <a:ext cx="7496175" cy="0"/>
            </a:xfrm>
            <a:prstGeom prst="line">
              <a:avLst/>
            </a:prstGeom>
            <a:noFill/>
            <a:ln w="31750">
              <a:noFill/>
              <a:round/>
              <a:headEnd/>
              <a:tailEnd/>
            </a:ln>
          </p:spPr>
          <p:txBody>
            <a:bodyPr lIns="96661" tIns="48331" rIns="96661" bIns="48331" anchor="ctr"/>
            <a:lstStyle/>
            <a:p>
              <a:endParaRPr lang="it-IT"/>
            </a:p>
          </p:txBody>
        </p:sp>
        <p:sp>
          <p:nvSpPr>
            <p:cNvPr id="20488"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13" name="TextBox 26"/>
            <p:cNvSpPr txBox="1">
              <a:spLocks noChangeArrowheads="1"/>
            </p:cNvSpPr>
            <p:nvPr/>
          </p:nvSpPr>
          <p:spPr bwMode="auto">
            <a:xfrm>
              <a:off x="935038" y="2120118"/>
              <a:ext cx="7894637" cy="5879727"/>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marL="355600" lvl="1" indent="-177800" algn="just" eaLnBrk="1" hangingPunct="1">
                <a:spcBef>
                  <a:spcPts val="600"/>
                </a:spcBef>
                <a:buClrTx/>
                <a:buFont typeface="Arial" charset="0"/>
                <a:buChar char="•"/>
                <a:tabLst>
                  <a:tab pos="355600" algn="l"/>
                </a:tabLst>
                <a:defRPr/>
              </a:pPr>
              <a:r>
                <a:rPr lang="it-IT" sz="1400" b="0" dirty="0" smtClean="0">
                  <a:solidFill>
                    <a:srgbClr val="00458A"/>
                  </a:solidFill>
                </a:rPr>
                <a:t>Di seguito si riportano le modifiche e integrazioni delle Disposizioni Operative per la parte riguardante la </a:t>
              </a:r>
              <a:r>
                <a:rPr lang="it-IT" sz="1400" dirty="0" smtClean="0">
                  <a:solidFill>
                    <a:srgbClr val="00458A"/>
                  </a:solidFill>
                </a:rPr>
                <a:t>presentazione della richiesta di ammissione alla garanzia</a:t>
              </a:r>
              <a:r>
                <a:rPr lang="it-IT" sz="1400" b="0" dirty="0" smtClean="0">
                  <a:solidFill>
                    <a:srgbClr val="00458A"/>
                  </a:solidFill>
                </a:rPr>
                <a:t>.</a:t>
              </a:r>
            </a:p>
            <a:p>
              <a:pPr marL="355600" lvl="1" indent="-177800" algn="just" eaLnBrk="1" hangingPunct="1">
                <a:spcBef>
                  <a:spcPts val="600"/>
                </a:spcBef>
                <a:buClrTx/>
                <a:buFont typeface="Arial" charset="0"/>
                <a:buChar char="•"/>
                <a:tabLst>
                  <a:tab pos="355600" algn="l"/>
                </a:tabLst>
                <a:defRPr/>
              </a:pPr>
              <a:r>
                <a:rPr lang="it-IT" sz="1400" b="0" dirty="0" smtClean="0">
                  <a:solidFill>
                    <a:srgbClr val="00458A"/>
                  </a:solidFill>
                </a:rPr>
                <a:t>In fase di ammissione sono improcedibili e respinte d’ufficio </a:t>
              </a:r>
              <a:r>
                <a:rPr lang="it-IT" sz="1400" b="0" dirty="0">
                  <a:solidFill>
                    <a:srgbClr val="00458A"/>
                  </a:solidFill>
                </a:rPr>
                <a:t>le operazioni per le quali </a:t>
              </a:r>
              <a:r>
                <a:rPr lang="it-IT" sz="1400" b="0" dirty="0" smtClean="0">
                  <a:solidFill>
                    <a:srgbClr val="00458A"/>
                  </a:solidFill>
                </a:rPr>
                <a:t>rettifiche, </a:t>
              </a:r>
              <a:r>
                <a:rPr lang="it-IT" sz="1400" b="0" dirty="0">
                  <a:solidFill>
                    <a:srgbClr val="00458A"/>
                  </a:solidFill>
                </a:rPr>
                <a:t>integrazioni ovvero </a:t>
              </a:r>
              <a:r>
                <a:rPr lang="it-IT" sz="1400" b="0" dirty="0" smtClean="0">
                  <a:solidFill>
                    <a:srgbClr val="00458A"/>
                  </a:solidFill>
                </a:rPr>
                <a:t>chiarimenti richiesti</a:t>
              </a:r>
              <a:r>
                <a:rPr lang="it-IT" sz="1400" b="0" dirty="0">
                  <a:solidFill>
                    <a:srgbClr val="00458A"/>
                  </a:solidFill>
                </a:rPr>
                <a:t>, non pervengano al Gestore </a:t>
              </a:r>
              <a:r>
                <a:rPr lang="it-IT" sz="1400" b="0" dirty="0" smtClean="0">
                  <a:solidFill>
                    <a:srgbClr val="00458A"/>
                  </a:solidFill>
                </a:rPr>
                <a:t>entro </a:t>
              </a:r>
              <a:r>
                <a:rPr lang="it-IT" sz="1400" b="0" dirty="0">
                  <a:solidFill>
                    <a:srgbClr val="00458A"/>
                  </a:solidFill>
                </a:rPr>
                <a:t>il termine di 3 mesi dalla data di ricezione della richiesta </a:t>
              </a:r>
              <a:r>
                <a:rPr lang="it-IT" sz="1400" b="0" dirty="0" smtClean="0">
                  <a:solidFill>
                    <a:srgbClr val="00458A"/>
                  </a:solidFill>
                </a:rPr>
                <a:t>(anziché 6 mesi come precedentemente previsto) (Parte II, E.2.2)</a:t>
              </a:r>
            </a:p>
            <a:p>
              <a:pPr marL="355600" lvl="1" indent="-177800" algn="just" eaLnBrk="1" hangingPunct="1">
                <a:spcBef>
                  <a:spcPts val="600"/>
                </a:spcBef>
                <a:buClrTx/>
                <a:buFont typeface="Arial" charset="0"/>
                <a:buChar char="•"/>
                <a:tabLst>
                  <a:tab pos="355600" algn="l"/>
                </a:tabLst>
                <a:defRPr/>
              </a:pPr>
              <a:r>
                <a:rPr lang="it-IT" sz="1400" b="0" dirty="0" smtClean="0">
                  <a:solidFill>
                    <a:srgbClr val="00458A"/>
                  </a:solidFill>
                </a:rPr>
                <a:t>Le Disposizioni Operative esplicitano la metodologia di calcolo del valore cauzionale qualora </a:t>
              </a:r>
              <a:r>
                <a:rPr lang="it-IT" sz="1400" b="0" dirty="0">
                  <a:solidFill>
                    <a:srgbClr val="00458A"/>
                  </a:solidFill>
                </a:rPr>
                <a:t>sulla quota non garantita dal </a:t>
              </a:r>
              <a:r>
                <a:rPr lang="it-IT" sz="1400" b="0" dirty="0" smtClean="0">
                  <a:solidFill>
                    <a:srgbClr val="00458A"/>
                  </a:solidFill>
                </a:rPr>
                <a:t>Fondo venga acquisita un’ipoteca di grado successivo al primo. In questi casi al valore cauzionale viene sottratto l’importo del debito residuo corrispondente al precedente gravame. (Parte II, E.3.14)</a:t>
              </a:r>
              <a:endParaRPr lang="it-IT" sz="1400" b="0" dirty="0">
                <a:solidFill>
                  <a:srgbClr val="00458A"/>
                </a:solidFill>
              </a:endParaRPr>
            </a:p>
            <a:p>
              <a:pPr marL="355600" lvl="1" indent="-177800" algn="just" eaLnBrk="1" hangingPunct="1">
                <a:spcBef>
                  <a:spcPts val="600"/>
                </a:spcBef>
                <a:buClrTx/>
                <a:buFont typeface="Arial" charset="0"/>
                <a:buChar char="•"/>
                <a:tabLst>
                  <a:tab pos="355600" algn="l"/>
                </a:tabLst>
                <a:defRPr/>
              </a:pPr>
              <a:r>
                <a:rPr lang="it-IT" sz="1400" b="0" dirty="0" smtClean="0">
                  <a:solidFill>
                    <a:srgbClr val="00458A"/>
                  </a:solidFill>
                </a:rPr>
                <a:t>Qualora </a:t>
              </a:r>
              <a:r>
                <a:rPr lang="it-IT" sz="1400" b="0" dirty="0">
                  <a:solidFill>
                    <a:srgbClr val="00458A"/>
                  </a:solidFill>
                </a:rPr>
                <a:t>sulla quota non garantita dal Fondo venga acquisito un pegno su valori mobiliari o denaro, l’importo garantito dal Fondo viene ridotto del valore nominale del </a:t>
              </a:r>
              <a:r>
                <a:rPr lang="it-IT" sz="1400" b="0" dirty="0" smtClean="0">
                  <a:solidFill>
                    <a:srgbClr val="00458A"/>
                  </a:solidFill>
                </a:rPr>
                <a:t>pegno stesso (Parte II, E.3.15) </a:t>
              </a:r>
              <a:endParaRPr lang="it-IT" sz="1400" b="0" dirty="0">
                <a:solidFill>
                  <a:srgbClr val="00458A"/>
                </a:solidFill>
              </a:endParaRP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numero diapositiva 3"/>
          <p:cNvSpPr>
            <a:spLocks noGrp="1"/>
          </p:cNvSpPr>
          <p:nvPr>
            <p:ph type="sldNum" sz="quarter" idx="12"/>
          </p:nvPr>
        </p:nvSpPr>
        <p:spPr>
          <a:noFill/>
        </p:spPr>
        <p:txBody>
          <a:bodyPr/>
          <a:lstStyle/>
          <a:p>
            <a:fld id="{3685617F-C742-4475-AEF9-8642F1F5EB8C}" type="slidenum">
              <a:rPr lang="it-IT" smtClean="0"/>
              <a:pPr/>
              <a:t>24</a:t>
            </a:fld>
            <a:endParaRPr lang="it-IT" smtClean="0"/>
          </a:p>
        </p:txBody>
      </p:sp>
      <p:sp>
        <p:nvSpPr>
          <p:cNvPr id="21507" name="Rectangle 14"/>
          <p:cNvSpPr>
            <a:spLocks noChangeArrowheads="1"/>
          </p:cNvSpPr>
          <p:nvPr/>
        </p:nvSpPr>
        <p:spPr bwMode="auto">
          <a:xfrm>
            <a:off x="827088" y="252413"/>
            <a:ext cx="8137525" cy="503237"/>
          </a:xfrm>
          <a:prstGeom prst="rect">
            <a:avLst/>
          </a:prstGeom>
          <a:noFill/>
          <a:ln w="9525">
            <a:noFill/>
            <a:miter lim="800000"/>
            <a:headEnd/>
            <a:tailEnd/>
          </a:ln>
        </p:spPr>
        <p:txBody>
          <a:bodyPr lIns="91432" tIns="45716" rIns="91432" bIns="45716"/>
          <a:lstStyle/>
          <a:p>
            <a:pPr algn="just"/>
            <a:r>
              <a:rPr lang="it-IT" sz="1900" b="1" dirty="0">
                <a:solidFill>
                  <a:srgbClr val="00458A"/>
                </a:solidFill>
              </a:rPr>
              <a:t>Migliore disciplina del Fondo e recepimento delle delibere già adottate dal Comitato – Gestione dell’operazione </a:t>
            </a:r>
            <a:r>
              <a:rPr lang="it-IT" sz="1400" dirty="0">
                <a:solidFill>
                  <a:srgbClr val="00458A"/>
                </a:solidFill>
              </a:rPr>
              <a:t>(</a:t>
            </a:r>
            <a:r>
              <a:rPr lang="it-IT" sz="1400" dirty="0" smtClean="0">
                <a:solidFill>
                  <a:srgbClr val="00458A"/>
                </a:solidFill>
              </a:rPr>
              <a:t>1/6)</a:t>
            </a:r>
            <a:endParaRPr lang="it-IT" sz="1400" dirty="0">
              <a:solidFill>
                <a:srgbClr val="00458A"/>
              </a:solidFill>
            </a:endParaRPr>
          </a:p>
        </p:txBody>
      </p:sp>
      <p:grpSp>
        <p:nvGrpSpPr>
          <p:cNvPr id="2" name="Gruppo 7"/>
          <p:cNvGrpSpPr>
            <a:grpSpLocks/>
          </p:cNvGrpSpPr>
          <p:nvPr/>
        </p:nvGrpSpPr>
        <p:grpSpPr bwMode="auto">
          <a:xfrm>
            <a:off x="899592" y="1134572"/>
            <a:ext cx="7984143" cy="1471300"/>
            <a:chOff x="827584" y="2193925"/>
            <a:chExt cx="8056066" cy="8659544"/>
          </a:xfrm>
        </p:grpSpPr>
        <p:sp>
          <p:nvSpPr>
            <p:cNvPr id="21517"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21518" name="Line 5"/>
            <p:cNvSpPr>
              <a:spLocks noChangeShapeType="1"/>
            </p:cNvSpPr>
            <p:nvPr/>
          </p:nvSpPr>
          <p:spPr bwMode="auto">
            <a:xfrm>
              <a:off x="1220788" y="3567113"/>
              <a:ext cx="7496175" cy="0"/>
            </a:xfrm>
            <a:prstGeom prst="line">
              <a:avLst/>
            </a:prstGeom>
            <a:noFill/>
            <a:ln w="31750">
              <a:noFill/>
              <a:round/>
              <a:headEnd/>
              <a:tailEnd/>
            </a:ln>
          </p:spPr>
          <p:txBody>
            <a:bodyPr lIns="96661" tIns="48331" rIns="96661" bIns="48331" anchor="ctr"/>
            <a:lstStyle/>
            <a:p>
              <a:endParaRPr lang="it-IT"/>
            </a:p>
          </p:txBody>
        </p:sp>
        <p:sp>
          <p:nvSpPr>
            <p:cNvPr id="21519"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13" name="TextBox 26"/>
            <p:cNvSpPr txBox="1">
              <a:spLocks noChangeArrowheads="1"/>
            </p:cNvSpPr>
            <p:nvPr/>
          </p:nvSpPr>
          <p:spPr bwMode="auto">
            <a:xfrm>
              <a:off x="827584" y="2701885"/>
              <a:ext cx="7958137" cy="8151584"/>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marL="0" indent="0" algn="just" eaLnBrk="1" hangingPunct="1">
                <a:lnSpc>
                  <a:spcPct val="120000"/>
                </a:lnSpc>
                <a:spcBef>
                  <a:spcPts val="600"/>
                </a:spcBef>
                <a:buClrTx/>
                <a:defRPr/>
              </a:pPr>
              <a:r>
                <a:rPr lang="it-IT" sz="1400" b="0" dirty="0" smtClean="0">
                  <a:solidFill>
                    <a:srgbClr val="00458A"/>
                  </a:solidFill>
                </a:rPr>
                <a:t>Di seguito si riportano le modifiche e le integrazioni delle Disposizioni Operative riguardanti la fase di </a:t>
              </a:r>
              <a:r>
                <a:rPr lang="it-IT" sz="1400" dirty="0" smtClean="0">
                  <a:solidFill>
                    <a:srgbClr val="00458A"/>
                  </a:solidFill>
                </a:rPr>
                <a:t>gestione dell’operazione </a:t>
              </a:r>
              <a:r>
                <a:rPr lang="it-IT" sz="1400" b="0" dirty="0" smtClean="0">
                  <a:solidFill>
                    <a:srgbClr val="00458A"/>
                  </a:solidFill>
                </a:rPr>
                <a:t>introdotte sulla base dell’esperienza pregresse nella gestione dello strumento con l’obiettivo di assicurare una maggiore chiarezza circa le regole di funzionamento del Fondo. Le integrazioni sono distinte per tipologia di operazione, con specifiche riguardanti i </a:t>
              </a:r>
              <a:r>
                <a:rPr lang="it-IT" sz="1400" b="0" dirty="0">
                  <a:solidFill>
                    <a:srgbClr val="00458A"/>
                  </a:solidFill>
                </a:rPr>
                <a:t>requisiti </a:t>
              </a:r>
              <a:r>
                <a:rPr lang="it-IT" sz="1400" b="0" dirty="0" smtClean="0">
                  <a:solidFill>
                    <a:srgbClr val="00458A"/>
                  </a:solidFill>
                </a:rPr>
                <a:t>per la concessione della garanzia e la verifica della realizzazione degli investimenti. </a:t>
              </a:r>
            </a:p>
          </p:txBody>
        </p:sp>
      </p:grpSp>
      <p:sp>
        <p:nvSpPr>
          <p:cNvPr id="12" name="TextBox 60"/>
          <p:cNvSpPr txBox="1">
            <a:spLocks noChangeArrowheads="1"/>
          </p:cNvSpPr>
          <p:nvPr>
            <p:custDataLst>
              <p:tags r:id="rId1"/>
            </p:custDataLst>
          </p:nvPr>
        </p:nvSpPr>
        <p:spPr bwMode="auto">
          <a:xfrm>
            <a:off x="971550" y="2708910"/>
            <a:ext cx="7958138" cy="569669"/>
          </a:xfrm>
          <a:prstGeom prst="rect">
            <a:avLst/>
          </a:prstGeom>
          <a:solidFill>
            <a:schemeClr val="bg1">
              <a:lumMod val="50000"/>
            </a:schemeClr>
          </a:solidFill>
          <a:ln>
            <a:noFill/>
          </a:ln>
        </p:spPr>
        <p:txBody>
          <a:bodyPr tIns="18000" bIns="18000" anchor="ctr">
            <a:noAutofit/>
          </a:bodyPr>
          <a:lstStyle>
            <a:lvl1pPr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algn="l" eaLnBrk="1" hangingPunct="1">
              <a:lnSpc>
                <a:spcPct val="100000"/>
              </a:lnSpc>
              <a:buFont typeface="Webdings" pitchFamily="18" charset="2"/>
              <a:buNone/>
              <a:defRPr/>
            </a:pPr>
            <a:r>
              <a:rPr lang="it-IT" sz="1600" b="1" dirty="0" smtClean="0">
                <a:solidFill>
                  <a:schemeClr val="bg1"/>
                </a:solidFill>
              </a:rPr>
              <a:t>Operazioni di durata pari o inferiore a 18 mesi che non presentano un piano di ammortamento</a:t>
            </a:r>
          </a:p>
        </p:txBody>
      </p:sp>
      <p:grpSp>
        <p:nvGrpSpPr>
          <p:cNvPr id="3" name="Gruppo 7"/>
          <p:cNvGrpSpPr>
            <a:grpSpLocks/>
          </p:cNvGrpSpPr>
          <p:nvPr/>
        </p:nvGrpSpPr>
        <p:grpSpPr bwMode="auto">
          <a:xfrm>
            <a:off x="971550" y="3789045"/>
            <a:ext cx="7948613" cy="1720474"/>
            <a:chOff x="935038" y="-1339220"/>
            <a:chExt cx="7948612" cy="17856738"/>
          </a:xfrm>
        </p:grpSpPr>
        <p:sp>
          <p:nvSpPr>
            <p:cNvPr id="21512"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21513" name="Line 5"/>
            <p:cNvSpPr>
              <a:spLocks noChangeShapeType="1"/>
            </p:cNvSpPr>
            <p:nvPr/>
          </p:nvSpPr>
          <p:spPr bwMode="auto">
            <a:xfrm>
              <a:off x="1220788" y="3567113"/>
              <a:ext cx="7496175" cy="0"/>
            </a:xfrm>
            <a:prstGeom prst="line">
              <a:avLst/>
            </a:prstGeom>
            <a:noFill/>
            <a:ln w="31750">
              <a:noFill/>
              <a:round/>
              <a:headEnd/>
              <a:tailEnd/>
            </a:ln>
          </p:spPr>
          <p:txBody>
            <a:bodyPr lIns="96661" tIns="48331" rIns="96661" bIns="48331" anchor="ctr"/>
            <a:lstStyle/>
            <a:p>
              <a:endParaRPr lang="it-IT"/>
            </a:p>
          </p:txBody>
        </p:sp>
        <p:sp>
          <p:nvSpPr>
            <p:cNvPr id="21514"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19" name="TextBox 26"/>
            <p:cNvSpPr txBox="1">
              <a:spLocks noChangeArrowheads="1"/>
            </p:cNvSpPr>
            <p:nvPr/>
          </p:nvSpPr>
          <p:spPr bwMode="auto">
            <a:xfrm>
              <a:off x="935038" y="-1339220"/>
              <a:ext cx="7894637" cy="17856738"/>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marL="171450" indent="-171450" algn="just" eaLnBrk="1" hangingPunct="1">
                <a:lnSpc>
                  <a:spcPct val="120000"/>
                </a:lnSpc>
                <a:spcBef>
                  <a:spcPts val="600"/>
                </a:spcBef>
                <a:buClrTx/>
                <a:buFont typeface="Wingdings" pitchFamily="2" charset="2"/>
                <a:buChar char="§"/>
                <a:defRPr/>
              </a:pPr>
              <a:r>
                <a:rPr lang="it-IT" sz="1400" b="0" dirty="0">
                  <a:solidFill>
                    <a:srgbClr val="00458A"/>
                  </a:solidFill>
                </a:rPr>
                <a:t>Nel caso di operazioni finanziarie </a:t>
              </a:r>
              <a:r>
                <a:rPr lang="it-IT" sz="1400" b="0" dirty="0" smtClean="0">
                  <a:solidFill>
                    <a:srgbClr val="00458A"/>
                  </a:solidFill>
                </a:rPr>
                <a:t>a breve termine la </a:t>
              </a:r>
              <a:r>
                <a:rPr lang="it-IT" sz="1400" b="0" dirty="0">
                  <a:solidFill>
                    <a:srgbClr val="00458A"/>
                  </a:solidFill>
                </a:rPr>
                <a:t>data di stipula o perfezionamento può essere assimilata, ai fini della determinazione della durata della garanzia, alla data di delibera di concessione del soggetto </a:t>
              </a:r>
              <a:r>
                <a:rPr lang="it-IT" sz="1400" b="0" dirty="0" smtClean="0">
                  <a:solidFill>
                    <a:srgbClr val="00458A"/>
                  </a:solidFill>
                </a:rPr>
                <a:t>richiedente  (Parte II, F.1.3)</a:t>
              </a:r>
            </a:p>
            <a:p>
              <a:pPr marL="171450" indent="-171450" algn="just" eaLnBrk="1" hangingPunct="1">
                <a:lnSpc>
                  <a:spcPct val="120000"/>
                </a:lnSpc>
                <a:spcBef>
                  <a:spcPts val="600"/>
                </a:spcBef>
                <a:buClrTx/>
                <a:buFont typeface="Wingdings" pitchFamily="2" charset="2"/>
                <a:buChar char="§"/>
                <a:defRPr/>
              </a:pPr>
              <a:r>
                <a:rPr lang="it-IT" sz="1400" b="0" dirty="0" smtClean="0">
                  <a:solidFill>
                    <a:srgbClr val="00458A"/>
                  </a:solidFill>
                </a:rPr>
                <a:t>Maggiori specifiche riguardano anche la durata e la decorrenza della garanzia; le Disposizioni Operative prevedono che la garanzia ha </a:t>
              </a:r>
              <a:r>
                <a:rPr lang="it-IT" sz="1400" b="0" dirty="0">
                  <a:solidFill>
                    <a:srgbClr val="00458A"/>
                  </a:solidFill>
                </a:rPr>
                <a:t>effetto dalla data di concessione o perfezionamento dell’operazione </a:t>
              </a:r>
              <a:r>
                <a:rPr lang="it-IT" sz="1400" b="0" dirty="0" smtClean="0">
                  <a:solidFill>
                    <a:srgbClr val="00458A"/>
                  </a:solidFill>
                </a:rPr>
                <a:t>finanziaria  (Parte II, F.4.2) </a:t>
              </a: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numero diapositiva 3"/>
          <p:cNvSpPr>
            <a:spLocks noGrp="1"/>
          </p:cNvSpPr>
          <p:nvPr>
            <p:ph type="sldNum" sz="quarter" idx="12"/>
          </p:nvPr>
        </p:nvSpPr>
        <p:spPr>
          <a:noFill/>
        </p:spPr>
        <p:txBody>
          <a:bodyPr/>
          <a:lstStyle/>
          <a:p>
            <a:fld id="{9E54005B-7225-439F-A11E-37A350FF6302}" type="slidenum">
              <a:rPr lang="it-IT" smtClean="0"/>
              <a:pPr/>
              <a:t>25</a:t>
            </a:fld>
            <a:endParaRPr lang="it-IT" smtClean="0"/>
          </a:p>
        </p:txBody>
      </p:sp>
      <p:sp>
        <p:nvSpPr>
          <p:cNvPr id="22531" name="Rectangle 14"/>
          <p:cNvSpPr>
            <a:spLocks noChangeArrowheads="1"/>
          </p:cNvSpPr>
          <p:nvPr/>
        </p:nvSpPr>
        <p:spPr bwMode="auto">
          <a:xfrm>
            <a:off x="827088" y="252413"/>
            <a:ext cx="8137525" cy="503237"/>
          </a:xfrm>
          <a:prstGeom prst="rect">
            <a:avLst/>
          </a:prstGeom>
          <a:noFill/>
          <a:ln w="9525">
            <a:noFill/>
            <a:miter lim="800000"/>
            <a:headEnd/>
            <a:tailEnd/>
          </a:ln>
        </p:spPr>
        <p:txBody>
          <a:bodyPr lIns="91432" tIns="45716" rIns="91432" bIns="45716"/>
          <a:lstStyle/>
          <a:p>
            <a:pPr algn="just"/>
            <a:r>
              <a:rPr lang="it-IT" sz="1900" b="1" dirty="0">
                <a:solidFill>
                  <a:srgbClr val="00458A"/>
                </a:solidFill>
              </a:rPr>
              <a:t>Migliore disciplina del Fondo e recepimento delle delibere già adottate dal Comitato – Gestione dell’operazione </a:t>
            </a:r>
            <a:r>
              <a:rPr lang="it-IT" sz="1400" dirty="0">
                <a:solidFill>
                  <a:srgbClr val="00458A"/>
                </a:solidFill>
              </a:rPr>
              <a:t>(</a:t>
            </a:r>
            <a:r>
              <a:rPr lang="it-IT" sz="1400" dirty="0" smtClean="0">
                <a:solidFill>
                  <a:srgbClr val="00458A"/>
                </a:solidFill>
              </a:rPr>
              <a:t>2/6)</a:t>
            </a:r>
            <a:endParaRPr lang="it-IT" sz="1400" b="1" dirty="0">
              <a:solidFill>
                <a:srgbClr val="00458A"/>
              </a:solidFill>
            </a:endParaRPr>
          </a:p>
        </p:txBody>
      </p:sp>
      <p:sp>
        <p:nvSpPr>
          <p:cNvPr id="20" name="TextBox 60"/>
          <p:cNvSpPr txBox="1">
            <a:spLocks noChangeArrowheads="1"/>
          </p:cNvSpPr>
          <p:nvPr>
            <p:custDataLst>
              <p:tags r:id="rId1"/>
            </p:custDataLst>
          </p:nvPr>
        </p:nvSpPr>
        <p:spPr bwMode="auto">
          <a:xfrm>
            <a:off x="971550" y="1125538"/>
            <a:ext cx="7958138" cy="588950"/>
          </a:xfrm>
          <a:prstGeom prst="rect">
            <a:avLst/>
          </a:prstGeom>
          <a:solidFill>
            <a:schemeClr val="bg1">
              <a:lumMod val="50000"/>
            </a:schemeClr>
          </a:solidFill>
          <a:ln>
            <a:noFill/>
          </a:ln>
        </p:spPr>
        <p:txBody>
          <a:bodyPr tIns="18000" bIns="18000" anchor="ctr"/>
          <a:lstStyle>
            <a:lvl1pPr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algn="just" eaLnBrk="1" hangingPunct="1">
              <a:lnSpc>
                <a:spcPct val="100000"/>
              </a:lnSpc>
              <a:buFont typeface="Webdings" pitchFamily="18" charset="2"/>
              <a:buNone/>
              <a:defRPr/>
            </a:pPr>
            <a:r>
              <a:rPr lang="it-IT" sz="1600" b="1" dirty="0" smtClean="0">
                <a:solidFill>
                  <a:schemeClr val="bg1"/>
                </a:solidFill>
              </a:rPr>
              <a:t>Operazioni di durata superiore a 18 mesi ed operazioni di durata pari o inferiore a 18 mesi che presentano un piano di ammortamento</a:t>
            </a:r>
          </a:p>
        </p:txBody>
      </p:sp>
      <p:grpSp>
        <p:nvGrpSpPr>
          <p:cNvPr id="2" name="Gruppo 7"/>
          <p:cNvGrpSpPr>
            <a:grpSpLocks/>
          </p:cNvGrpSpPr>
          <p:nvPr/>
        </p:nvGrpSpPr>
        <p:grpSpPr bwMode="auto">
          <a:xfrm>
            <a:off x="971550" y="1843112"/>
            <a:ext cx="7948613" cy="3761030"/>
            <a:chOff x="935038" y="2181876"/>
            <a:chExt cx="7948612" cy="9042239"/>
          </a:xfrm>
        </p:grpSpPr>
        <p:sp>
          <p:nvSpPr>
            <p:cNvPr id="22542"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22543" name="Line 5"/>
            <p:cNvSpPr>
              <a:spLocks noChangeShapeType="1"/>
            </p:cNvSpPr>
            <p:nvPr/>
          </p:nvSpPr>
          <p:spPr bwMode="auto">
            <a:xfrm>
              <a:off x="1220788" y="3567113"/>
              <a:ext cx="7496175" cy="0"/>
            </a:xfrm>
            <a:prstGeom prst="line">
              <a:avLst/>
            </a:prstGeom>
            <a:noFill/>
            <a:ln w="31750">
              <a:noFill/>
              <a:round/>
              <a:headEnd/>
              <a:tailEnd/>
            </a:ln>
          </p:spPr>
          <p:txBody>
            <a:bodyPr lIns="96661" tIns="48331" rIns="96661" bIns="48331" anchor="ctr"/>
            <a:lstStyle/>
            <a:p>
              <a:endParaRPr lang="it-IT"/>
            </a:p>
          </p:txBody>
        </p:sp>
        <p:sp>
          <p:nvSpPr>
            <p:cNvPr id="22544"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26" name="TextBox 26"/>
            <p:cNvSpPr txBox="1">
              <a:spLocks noChangeArrowheads="1"/>
            </p:cNvSpPr>
            <p:nvPr/>
          </p:nvSpPr>
          <p:spPr bwMode="auto">
            <a:xfrm>
              <a:off x="935038" y="2181876"/>
              <a:ext cx="7894637" cy="9042239"/>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marL="171450" indent="-171450" algn="just" eaLnBrk="1" hangingPunct="1">
                <a:lnSpc>
                  <a:spcPct val="120000"/>
                </a:lnSpc>
                <a:spcBef>
                  <a:spcPts val="600"/>
                </a:spcBef>
                <a:buClrTx/>
                <a:buFont typeface="Wingdings" pitchFamily="2" charset="2"/>
                <a:buChar char="§"/>
                <a:defRPr/>
              </a:pPr>
              <a:endParaRPr lang="it-IT" sz="1400" dirty="0" smtClean="0"/>
            </a:p>
            <a:p>
              <a:pPr marL="171450" indent="-171450" algn="just" eaLnBrk="1" hangingPunct="1">
                <a:lnSpc>
                  <a:spcPct val="120000"/>
                </a:lnSpc>
                <a:spcBef>
                  <a:spcPts val="600"/>
                </a:spcBef>
                <a:buClrTx/>
                <a:buFont typeface="Wingdings" pitchFamily="2" charset="2"/>
                <a:buChar char="§"/>
                <a:defRPr/>
              </a:pPr>
              <a:r>
                <a:rPr lang="it-IT" sz="1400" b="0" dirty="0" smtClean="0">
                  <a:solidFill>
                    <a:srgbClr val="00458A"/>
                  </a:solidFill>
                </a:rPr>
                <a:t>A </a:t>
              </a:r>
              <a:r>
                <a:rPr lang="it-IT" sz="1400" b="0" dirty="0">
                  <a:solidFill>
                    <a:srgbClr val="00458A"/>
                  </a:solidFill>
                </a:rPr>
                <a:t>pena di inefficacia, </a:t>
              </a:r>
              <a:r>
                <a:rPr lang="it-IT" sz="1400" b="0" dirty="0" smtClean="0">
                  <a:solidFill>
                    <a:srgbClr val="00458A"/>
                  </a:solidFill>
                </a:rPr>
                <a:t>una quota non inferiore al </a:t>
              </a:r>
              <a:r>
                <a:rPr lang="it-IT" sz="1400" b="0" dirty="0">
                  <a:solidFill>
                    <a:srgbClr val="00458A"/>
                  </a:solidFill>
                </a:rPr>
                <a:t>25% dell’importo dell’operazione finanziaria deve essere erogato entro 6 mesi dalla data di delibera di ammissione alla </a:t>
              </a:r>
              <a:r>
                <a:rPr lang="it-IT" sz="1400" b="0" dirty="0" smtClean="0">
                  <a:solidFill>
                    <a:srgbClr val="00458A"/>
                  </a:solidFill>
                </a:rPr>
                <a:t>Garanzia (anziché 12 mesi come precedentemente previsto)  (Parte II, F.2.4) </a:t>
              </a:r>
            </a:p>
            <a:p>
              <a:pPr marL="171450" indent="-171450" algn="just" eaLnBrk="1" hangingPunct="1">
                <a:lnSpc>
                  <a:spcPct val="120000"/>
                </a:lnSpc>
                <a:spcBef>
                  <a:spcPts val="600"/>
                </a:spcBef>
                <a:buClrTx/>
                <a:buFont typeface="Wingdings" pitchFamily="2" charset="2"/>
                <a:buChar char="§"/>
                <a:defRPr/>
              </a:pPr>
              <a:r>
                <a:rPr lang="it-IT" sz="1400" b="0" dirty="0" smtClean="0">
                  <a:solidFill>
                    <a:srgbClr val="00458A"/>
                  </a:solidFill>
                </a:rPr>
                <a:t>L’operazione </a:t>
              </a:r>
              <a:r>
                <a:rPr lang="it-IT" sz="1400" b="0" dirty="0">
                  <a:solidFill>
                    <a:srgbClr val="00458A"/>
                  </a:solidFill>
                </a:rPr>
                <a:t>finanziaria deve essere erogata a saldo entro 18 mesi dalla data di delibera di </a:t>
              </a:r>
              <a:r>
                <a:rPr lang="it-IT" sz="1400" b="0" dirty="0" smtClean="0">
                  <a:solidFill>
                    <a:srgbClr val="00458A"/>
                  </a:solidFill>
                </a:rPr>
                <a:t>ammissione (termine precedentemente non previsto)  (Parte II, F.2.4) </a:t>
              </a:r>
            </a:p>
            <a:p>
              <a:pPr marL="171450" indent="-171450" algn="just" eaLnBrk="1" hangingPunct="1">
                <a:lnSpc>
                  <a:spcPct val="120000"/>
                </a:lnSpc>
                <a:spcBef>
                  <a:spcPts val="600"/>
                </a:spcBef>
                <a:buClrTx/>
                <a:buFont typeface="Wingdings" pitchFamily="2" charset="2"/>
                <a:buChar char="§"/>
                <a:defRPr/>
              </a:pPr>
              <a:r>
                <a:rPr lang="it-IT" sz="1400" b="0" dirty="0" smtClean="0">
                  <a:solidFill>
                    <a:srgbClr val="00458A"/>
                  </a:solidFill>
                </a:rPr>
                <a:t>Viene introdotta un’ulteriore precisazione dei termini</a:t>
              </a:r>
              <a:r>
                <a:rPr lang="it-IT" sz="1400" b="0" dirty="0">
                  <a:solidFill>
                    <a:srgbClr val="00458A"/>
                  </a:solidFill>
                </a:rPr>
                <a:t> </a:t>
              </a:r>
              <a:r>
                <a:rPr lang="it-IT" sz="1400" b="0" dirty="0" smtClean="0">
                  <a:solidFill>
                    <a:srgbClr val="00458A"/>
                  </a:solidFill>
                </a:rPr>
                <a:t>(in passato non prevista), per il soggetto richiedente che, a pena </a:t>
              </a:r>
              <a:r>
                <a:rPr lang="it-IT" sz="1400" b="0" dirty="0">
                  <a:solidFill>
                    <a:srgbClr val="00458A"/>
                  </a:solidFill>
                </a:rPr>
                <a:t>di inefficacia, deve comunicare al Gestore </a:t>
              </a:r>
              <a:r>
                <a:rPr lang="it-IT" sz="1400" b="0" dirty="0" smtClean="0">
                  <a:solidFill>
                    <a:srgbClr val="00458A"/>
                  </a:solidFill>
                </a:rPr>
                <a:t>ciascuna </a:t>
              </a:r>
              <a:r>
                <a:rPr lang="it-IT" sz="1400" b="0" dirty="0">
                  <a:solidFill>
                    <a:srgbClr val="00458A"/>
                  </a:solidFill>
                </a:rPr>
                <a:t>erogazione, parziale o a saldo, entro 3 mesi dalla relativa data di </a:t>
              </a:r>
              <a:r>
                <a:rPr lang="it-IT" sz="1400" b="0" dirty="0" smtClean="0">
                  <a:solidFill>
                    <a:srgbClr val="00458A"/>
                  </a:solidFill>
                </a:rPr>
                <a:t>erogazione  (Parte II, F.2.5) </a:t>
              </a:r>
            </a:p>
            <a:p>
              <a:pPr marL="171450" indent="-171450" algn="just" eaLnBrk="1" hangingPunct="1">
                <a:lnSpc>
                  <a:spcPct val="120000"/>
                </a:lnSpc>
                <a:spcBef>
                  <a:spcPts val="600"/>
                </a:spcBef>
                <a:buClrTx/>
                <a:buFont typeface="Wingdings" pitchFamily="2" charset="2"/>
                <a:buChar char="§"/>
                <a:defRPr/>
              </a:pPr>
              <a:r>
                <a:rPr lang="it-IT" sz="1400" b="0" dirty="0">
                  <a:solidFill>
                    <a:srgbClr val="00458A"/>
                  </a:solidFill>
                </a:rPr>
                <a:t>Nel caso di richieste preventive di ammissione all’intervento del </a:t>
              </a:r>
              <a:r>
                <a:rPr lang="it-IT" sz="1400" b="0" dirty="0" smtClean="0">
                  <a:solidFill>
                    <a:srgbClr val="00458A"/>
                  </a:solidFill>
                </a:rPr>
                <a:t>Fondo relative </a:t>
              </a:r>
              <a:r>
                <a:rPr lang="it-IT" sz="1400" b="0" dirty="0">
                  <a:solidFill>
                    <a:srgbClr val="00458A"/>
                  </a:solidFill>
                </a:rPr>
                <a:t>ad operazioni </a:t>
              </a:r>
              <a:r>
                <a:rPr lang="it-IT" sz="1400" b="0" dirty="0" smtClean="0">
                  <a:solidFill>
                    <a:srgbClr val="00458A"/>
                  </a:solidFill>
                </a:rPr>
                <a:t>di </a:t>
              </a:r>
              <a:r>
                <a:rPr lang="it-IT" sz="1400" b="0" dirty="0">
                  <a:solidFill>
                    <a:srgbClr val="00458A"/>
                  </a:solidFill>
                </a:rPr>
                <a:t>durata superiore a 18 mesi, la </a:t>
              </a:r>
              <a:r>
                <a:rPr lang="it-IT" sz="1400" b="0" dirty="0" smtClean="0">
                  <a:solidFill>
                    <a:srgbClr val="00458A"/>
                  </a:solidFill>
                </a:rPr>
                <a:t>Garanzia ha </a:t>
              </a:r>
              <a:r>
                <a:rPr lang="it-IT" sz="1400" b="0" dirty="0">
                  <a:solidFill>
                    <a:srgbClr val="00458A"/>
                  </a:solidFill>
                </a:rPr>
                <a:t>effetto dalla data di ammissione all’intervento del Fondo, ovvero dalla data di valuta dell’erogazione o del perfezionamento del finanziamento </a:t>
              </a:r>
              <a:r>
                <a:rPr lang="it-IT" sz="1400" b="0" dirty="0" smtClean="0">
                  <a:solidFill>
                    <a:srgbClr val="00458A"/>
                  </a:solidFill>
                </a:rPr>
                <a:t>(Parte II, F.4.3) </a:t>
              </a:r>
              <a:endParaRPr lang="it-IT" sz="1400" b="0" dirty="0">
                <a:solidFill>
                  <a:srgbClr val="00458A"/>
                </a:solidFill>
              </a:endParaRP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numero diapositiva 3"/>
          <p:cNvSpPr>
            <a:spLocks noGrp="1"/>
          </p:cNvSpPr>
          <p:nvPr>
            <p:ph type="sldNum" sz="quarter" idx="12"/>
          </p:nvPr>
        </p:nvSpPr>
        <p:spPr>
          <a:noFill/>
        </p:spPr>
        <p:txBody>
          <a:bodyPr/>
          <a:lstStyle/>
          <a:p>
            <a:fld id="{07A78A51-611B-4E4E-B43F-52D2EB1B3FA8}" type="slidenum">
              <a:rPr lang="it-IT" smtClean="0"/>
              <a:pPr/>
              <a:t>26</a:t>
            </a:fld>
            <a:endParaRPr lang="it-IT" smtClean="0"/>
          </a:p>
        </p:txBody>
      </p:sp>
      <p:sp>
        <p:nvSpPr>
          <p:cNvPr id="23555" name="Rectangle 14"/>
          <p:cNvSpPr>
            <a:spLocks noChangeArrowheads="1"/>
          </p:cNvSpPr>
          <p:nvPr/>
        </p:nvSpPr>
        <p:spPr bwMode="auto">
          <a:xfrm>
            <a:off x="827088" y="252413"/>
            <a:ext cx="8137525" cy="676257"/>
          </a:xfrm>
          <a:prstGeom prst="rect">
            <a:avLst/>
          </a:prstGeom>
          <a:noFill/>
          <a:ln w="9525">
            <a:noFill/>
            <a:miter lim="800000"/>
            <a:headEnd/>
            <a:tailEnd/>
          </a:ln>
        </p:spPr>
        <p:txBody>
          <a:bodyPr lIns="91432" tIns="45716" rIns="91432" bIns="45716"/>
          <a:lstStyle/>
          <a:p>
            <a:pPr algn="just"/>
            <a:r>
              <a:rPr lang="it-IT" sz="1900" b="1" dirty="0">
                <a:solidFill>
                  <a:srgbClr val="00458A"/>
                </a:solidFill>
              </a:rPr>
              <a:t>Migliore disciplina del Fondo e recepimento delle delibere già adottate dal Comitato – Gestione dell’operazione</a:t>
            </a:r>
            <a:r>
              <a:rPr lang="it-IT" sz="2000" b="1" dirty="0">
                <a:solidFill>
                  <a:srgbClr val="00458A"/>
                </a:solidFill>
              </a:rPr>
              <a:t> </a:t>
            </a:r>
            <a:r>
              <a:rPr lang="it-IT" sz="1400" dirty="0" smtClean="0">
                <a:solidFill>
                  <a:srgbClr val="00458A"/>
                </a:solidFill>
              </a:rPr>
              <a:t>(4/6)</a:t>
            </a:r>
            <a:endParaRPr lang="it-IT" sz="1400" b="1" dirty="0">
              <a:solidFill>
                <a:srgbClr val="00458A"/>
              </a:solidFill>
            </a:endParaRPr>
          </a:p>
        </p:txBody>
      </p:sp>
      <p:sp>
        <p:nvSpPr>
          <p:cNvPr id="27" name="TextBox 60"/>
          <p:cNvSpPr txBox="1">
            <a:spLocks noChangeArrowheads="1"/>
          </p:cNvSpPr>
          <p:nvPr>
            <p:custDataLst>
              <p:tags r:id="rId1"/>
            </p:custDataLst>
          </p:nvPr>
        </p:nvSpPr>
        <p:spPr bwMode="auto">
          <a:xfrm>
            <a:off x="971550" y="1163638"/>
            <a:ext cx="7958138" cy="550850"/>
          </a:xfrm>
          <a:prstGeom prst="rect">
            <a:avLst/>
          </a:prstGeom>
          <a:solidFill>
            <a:schemeClr val="bg1">
              <a:lumMod val="50000"/>
            </a:schemeClr>
          </a:solidFill>
          <a:ln>
            <a:noFill/>
          </a:ln>
        </p:spPr>
        <p:txBody>
          <a:bodyPr tIns="18000" bIns="18000" anchor="ctr">
            <a:noAutofit/>
          </a:bodyPr>
          <a:lstStyle>
            <a:lvl1pPr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algn="l" eaLnBrk="1" hangingPunct="1">
              <a:lnSpc>
                <a:spcPct val="100000"/>
              </a:lnSpc>
              <a:buFont typeface="Webdings" pitchFamily="18" charset="2"/>
              <a:buNone/>
              <a:defRPr/>
            </a:pPr>
            <a:r>
              <a:rPr lang="it-IT" sz="1600" b="1" dirty="0" smtClean="0">
                <a:solidFill>
                  <a:schemeClr val="bg1"/>
                </a:solidFill>
              </a:rPr>
              <a:t>Variazioni dei requisiti soggettivi o oggettivi sulla base dei quali è concessa la garanzia</a:t>
            </a:r>
          </a:p>
        </p:txBody>
      </p:sp>
      <p:grpSp>
        <p:nvGrpSpPr>
          <p:cNvPr id="2" name="Gruppo 7"/>
          <p:cNvGrpSpPr>
            <a:grpSpLocks/>
          </p:cNvGrpSpPr>
          <p:nvPr/>
        </p:nvGrpSpPr>
        <p:grpSpPr bwMode="auto">
          <a:xfrm>
            <a:off x="971550" y="1628776"/>
            <a:ext cx="7948613" cy="4443430"/>
            <a:chOff x="935038" y="2193925"/>
            <a:chExt cx="7948612" cy="23058870"/>
          </a:xfrm>
        </p:grpSpPr>
        <p:sp>
          <p:nvSpPr>
            <p:cNvPr id="23559"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23560" name="Line 5"/>
            <p:cNvSpPr>
              <a:spLocks noChangeShapeType="1"/>
            </p:cNvSpPr>
            <p:nvPr/>
          </p:nvSpPr>
          <p:spPr bwMode="auto">
            <a:xfrm>
              <a:off x="1220788" y="3567113"/>
              <a:ext cx="7496175" cy="0"/>
            </a:xfrm>
            <a:prstGeom prst="line">
              <a:avLst/>
            </a:prstGeom>
            <a:noFill/>
            <a:ln w="31750">
              <a:noFill/>
              <a:round/>
              <a:headEnd/>
              <a:tailEnd/>
            </a:ln>
          </p:spPr>
          <p:txBody>
            <a:bodyPr lIns="96661" tIns="48331" rIns="96661" bIns="48331" anchor="ctr"/>
            <a:lstStyle/>
            <a:p>
              <a:endParaRPr lang="it-IT"/>
            </a:p>
          </p:txBody>
        </p:sp>
        <p:sp>
          <p:nvSpPr>
            <p:cNvPr id="23561"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33" name="TextBox 26"/>
            <p:cNvSpPr txBox="1">
              <a:spLocks noChangeArrowheads="1"/>
            </p:cNvSpPr>
            <p:nvPr/>
          </p:nvSpPr>
          <p:spPr bwMode="auto">
            <a:xfrm>
              <a:off x="935038" y="3451220"/>
              <a:ext cx="7894637" cy="2180157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marL="0" indent="0" algn="just" eaLnBrk="1" hangingPunct="1">
                <a:lnSpc>
                  <a:spcPct val="120000"/>
                </a:lnSpc>
                <a:spcBef>
                  <a:spcPts val="600"/>
                </a:spcBef>
                <a:buClrTx/>
                <a:defRPr/>
              </a:pPr>
              <a:r>
                <a:rPr lang="it-IT" sz="1400" b="0" dirty="0" smtClean="0">
                  <a:solidFill>
                    <a:srgbClr val="00458A"/>
                  </a:solidFill>
                </a:rPr>
                <a:t>Le </a:t>
              </a:r>
              <a:r>
                <a:rPr lang="it-IT" sz="1400" b="0" dirty="0">
                  <a:solidFill>
                    <a:srgbClr val="00458A"/>
                  </a:solidFill>
                </a:rPr>
                <a:t>Disposizioni </a:t>
              </a:r>
              <a:r>
                <a:rPr lang="it-IT" sz="1400" b="0" dirty="0" smtClean="0">
                  <a:solidFill>
                    <a:srgbClr val="00458A"/>
                  </a:solidFill>
                </a:rPr>
                <a:t>Operative, da un lato, confermano le precedenti modalità per convalidare la garanzia in caso di variazioni, dall’altro, sulla base dell’esperienza pregressa nella gestione dello strumento </a:t>
              </a:r>
              <a:r>
                <a:rPr lang="it-IT" sz="1400" dirty="0" smtClean="0">
                  <a:solidFill>
                    <a:srgbClr val="00458A"/>
                  </a:solidFill>
                </a:rPr>
                <a:t>integrano le modalità, individuando in maniera puntuale i documenti da inviare </a:t>
              </a:r>
              <a:r>
                <a:rPr lang="it-IT" sz="1400" b="0" dirty="0" smtClean="0">
                  <a:solidFill>
                    <a:srgbClr val="00458A"/>
                  </a:solidFill>
                </a:rPr>
                <a:t>nei casi in cui un nuovo soggetto succeda, a titolo particolare </a:t>
              </a:r>
              <a:r>
                <a:rPr lang="it-IT" sz="1400" b="0" dirty="0">
                  <a:solidFill>
                    <a:srgbClr val="00458A"/>
                  </a:solidFill>
                </a:rPr>
                <a:t>o universale, nelle obbligazioni derivanti dall’operazione </a:t>
              </a:r>
              <a:r>
                <a:rPr lang="it-IT" sz="1400" b="0" dirty="0" smtClean="0">
                  <a:solidFill>
                    <a:srgbClr val="00458A"/>
                  </a:solidFill>
                </a:rPr>
                <a:t>già garantita. </a:t>
              </a:r>
            </a:p>
            <a:p>
              <a:pPr marL="0" indent="0" algn="just" eaLnBrk="1" hangingPunct="1">
                <a:lnSpc>
                  <a:spcPct val="120000"/>
                </a:lnSpc>
                <a:spcBef>
                  <a:spcPts val="600"/>
                </a:spcBef>
                <a:buClrTx/>
                <a:defRPr/>
              </a:pPr>
              <a:r>
                <a:rPr lang="it-IT" sz="1400" b="0" dirty="0" smtClean="0">
                  <a:solidFill>
                    <a:srgbClr val="00458A"/>
                  </a:solidFill>
                </a:rPr>
                <a:t>Un’ulteriore novità, volta a semplificare le modalità di richiesta e gestione del Fondo, riguarda l’individuazione dei casi in cui la garanzia è confermata d’ufficio:</a:t>
              </a:r>
            </a:p>
            <a:p>
              <a:pPr marL="355600" indent="-177800" algn="just" eaLnBrk="1" hangingPunct="1">
                <a:lnSpc>
                  <a:spcPct val="120000"/>
                </a:lnSpc>
                <a:spcBef>
                  <a:spcPts val="600"/>
                </a:spcBef>
                <a:buClrTx/>
                <a:buFont typeface="Wingdings" pitchFamily="2" charset="2"/>
                <a:buChar char="§"/>
                <a:defRPr/>
              </a:pPr>
              <a:r>
                <a:rPr lang="it-IT" sz="1400" b="0" dirty="0" smtClean="0">
                  <a:solidFill>
                    <a:srgbClr val="00458A"/>
                  </a:solidFill>
                </a:rPr>
                <a:t>cessione della titolarità del credito in una data successiva all’ammissione dell’operazione alla Garanzia Diretta (Parte II, F.6.3);</a:t>
              </a:r>
            </a:p>
            <a:p>
              <a:pPr marL="355600" indent="-177800" algn="just" eaLnBrk="1" hangingPunct="1">
                <a:lnSpc>
                  <a:spcPct val="120000"/>
                </a:lnSpc>
                <a:spcBef>
                  <a:spcPts val="600"/>
                </a:spcBef>
                <a:buClrTx/>
                <a:buFont typeface="Wingdings" pitchFamily="2" charset="2"/>
                <a:buChar char="§"/>
                <a:defRPr/>
              </a:pPr>
              <a:r>
                <a:rPr lang="it-IT" sz="1400" b="0" dirty="0" smtClean="0">
                  <a:solidFill>
                    <a:srgbClr val="00458A"/>
                  </a:solidFill>
                </a:rPr>
                <a:t>per le Operazioni </a:t>
              </a:r>
              <a:r>
                <a:rPr lang="it-IT" sz="1400" b="0" dirty="0">
                  <a:solidFill>
                    <a:srgbClr val="00458A"/>
                  </a:solidFill>
                </a:rPr>
                <a:t>di anticipazione dei crediti verso la P.A., </a:t>
              </a:r>
              <a:r>
                <a:rPr lang="it-IT" sz="1400" b="0" dirty="0" smtClean="0">
                  <a:solidFill>
                    <a:srgbClr val="00458A"/>
                  </a:solidFill>
                </a:rPr>
                <a:t>qualora, a </a:t>
              </a:r>
              <a:r>
                <a:rPr lang="it-IT" sz="1400" b="0" dirty="0">
                  <a:solidFill>
                    <a:srgbClr val="00458A"/>
                  </a:solidFill>
                </a:rPr>
                <a:t>seguito di un’estensione dell’operazione, il soggetto richiedente faccia espressa richiesta di allungamento della </a:t>
              </a:r>
              <a:r>
                <a:rPr lang="it-IT" sz="1400" b="0" dirty="0" smtClean="0">
                  <a:solidFill>
                    <a:srgbClr val="00458A"/>
                  </a:solidFill>
                </a:rPr>
                <a:t>Garanzia, </a:t>
              </a:r>
              <a:r>
                <a:rPr lang="it-IT" sz="1400" b="0" dirty="0">
                  <a:solidFill>
                    <a:srgbClr val="00458A"/>
                  </a:solidFill>
                </a:rPr>
                <a:t>a fronte del mancato pagamento dei crediti nei termini dell’operazione di anticipazione e a condizione che la  certificazione di tali crediti dell’Amministrazione debitrice non prevedesse una data di </a:t>
              </a:r>
              <a:r>
                <a:rPr lang="it-IT" sz="1400" b="0" dirty="0" smtClean="0">
                  <a:solidFill>
                    <a:srgbClr val="00458A"/>
                  </a:solidFill>
                </a:rPr>
                <a:t>pagamento</a:t>
              </a:r>
              <a:r>
                <a:rPr lang="it-IT" sz="1400" b="0" dirty="0">
                  <a:solidFill>
                    <a:srgbClr val="00458A"/>
                  </a:solidFill>
                </a:rPr>
                <a:t> </a:t>
              </a:r>
              <a:r>
                <a:rPr lang="it-IT" sz="1400" b="0" dirty="0" smtClean="0">
                  <a:solidFill>
                    <a:srgbClr val="00458A"/>
                  </a:solidFill>
                </a:rPr>
                <a:t>(facoltà concessa </a:t>
              </a:r>
              <a:r>
                <a:rPr lang="it-IT" sz="1400" b="0" dirty="0">
                  <a:solidFill>
                    <a:srgbClr val="00458A"/>
                  </a:solidFill>
                </a:rPr>
                <a:t>al soggetto richiedente per non più di due volte e per un periodo complessivo non superiore a 12 </a:t>
              </a:r>
              <a:r>
                <a:rPr lang="it-IT" sz="1400" b="0" dirty="0" smtClean="0">
                  <a:solidFill>
                    <a:srgbClr val="00458A"/>
                  </a:solidFill>
                </a:rPr>
                <a:t>mesi). (Parte II, F.6.3) </a:t>
              </a:r>
              <a:endParaRPr lang="it-IT" sz="1400" b="0" dirty="0">
                <a:solidFill>
                  <a:srgbClr val="00458A"/>
                </a:solidFill>
              </a:endParaRPr>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numero diapositiva 3"/>
          <p:cNvSpPr>
            <a:spLocks noGrp="1"/>
          </p:cNvSpPr>
          <p:nvPr>
            <p:ph type="sldNum" sz="quarter" idx="12"/>
          </p:nvPr>
        </p:nvSpPr>
        <p:spPr>
          <a:noFill/>
        </p:spPr>
        <p:txBody>
          <a:bodyPr/>
          <a:lstStyle/>
          <a:p>
            <a:fld id="{B63399BC-9F0F-44E6-A2B7-2B1FC6507CDD}" type="slidenum">
              <a:rPr lang="it-IT" smtClean="0"/>
              <a:pPr/>
              <a:t>27</a:t>
            </a:fld>
            <a:endParaRPr lang="it-IT" smtClean="0"/>
          </a:p>
        </p:txBody>
      </p:sp>
      <p:sp>
        <p:nvSpPr>
          <p:cNvPr id="24579" name="Rectangle 14"/>
          <p:cNvSpPr>
            <a:spLocks noChangeArrowheads="1"/>
          </p:cNvSpPr>
          <p:nvPr/>
        </p:nvSpPr>
        <p:spPr bwMode="auto">
          <a:xfrm>
            <a:off x="827088" y="252413"/>
            <a:ext cx="8137525" cy="676257"/>
          </a:xfrm>
          <a:prstGeom prst="rect">
            <a:avLst/>
          </a:prstGeom>
          <a:noFill/>
          <a:ln w="9525">
            <a:noFill/>
            <a:miter lim="800000"/>
            <a:headEnd/>
            <a:tailEnd/>
          </a:ln>
        </p:spPr>
        <p:txBody>
          <a:bodyPr lIns="91432" tIns="45716" rIns="91432" bIns="45716"/>
          <a:lstStyle/>
          <a:p>
            <a:pPr algn="just"/>
            <a:r>
              <a:rPr lang="it-IT" sz="1900" b="1" dirty="0">
                <a:solidFill>
                  <a:srgbClr val="00458A"/>
                </a:solidFill>
              </a:rPr>
              <a:t>Migliore disciplina del Fondo e recepimento delle delibere già adottate dal Comitato – Gestione dell’operazione </a:t>
            </a:r>
            <a:r>
              <a:rPr lang="it-IT" sz="1400" dirty="0" smtClean="0">
                <a:solidFill>
                  <a:srgbClr val="00458A"/>
                </a:solidFill>
              </a:rPr>
              <a:t>(5/6)</a:t>
            </a:r>
            <a:endParaRPr lang="it-IT" sz="1400" b="1" dirty="0">
              <a:solidFill>
                <a:srgbClr val="00458A"/>
              </a:solidFill>
            </a:endParaRPr>
          </a:p>
        </p:txBody>
      </p:sp>
      <p:sp>
        <p:nvSpPr>
          <p:cNvPr id="12" name="TextBox 60"/>
          <p:cNvSpPr txBox="1">
            <a:spLocks noChangeArrowheads="1"/>
          </p:cNvSpPr>
          <p:nvPr>
            <p:custDataLst>
              <p:tags r:id="rId1"/>
            </p:custDataLst>
          </p:nvPr>
        </p:nvSpPr>
        <p:spPr bwMode="auto">
          <a:xfrm>
            <a:off x="971550" y="1125538"/>
            <a:ext cx="7958138" cy="358775"/>
          </a:xfrm>
          <a:prstGeom prst="rect">
            <a:avLst/>
          </a:prstGeom>
          <a:solidFill>
            <a:schemeClr val="bg1">
              <a:lumMod val="50000"/>
            </a:schemeClr>
          </a:solidFill>
          <a:ln>
            <a:noFill/>
          </a:ln>
        </p:spPr>
        <p:txBody>
          <a:bodyPr tIns="18000" bIns="18000" anchor="ctr">
            <a:normAutofit/>
          </a:bodyPr>
          <a:lstStyle>
            <a:lvl1pPr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algn="l" eaLnBrk="1" hangingPunct="1">
              <a:lnSpc>
                <a:spcPct val="100000"/>
              </a:lnSpc>
              <a:buFont typeface="Webdings" pitchFamily="18" charset="2"/>
              <a:buNone/>
              <a:defRPr/>
            </a:pPr>
            <a:r>
              <a:rPr lang="it-IT" sz="1600" b="1" dirty="0" smtClean="0">
                <a:solidFill>
                  <a:schemeClr val="bg1"/>
                </a:solidFill>
              </a:rPr>
              <a:t>Verifica della realizzazione degli investimenti </a:t>
            </a:r>
          </a:p>
        </p:txBody>
      </p:sp>
      <p:grpSp>
        <p:nvGrpSpPr>
          <p:cNvPr id="2" name="Gruppo 7"/>
          <p:cNvGrpSpPr>
            <a:grpSpLocks/>
          </p:cNvGrpSpPr>
          <p:nvPr/>
        </p:nvGrpSpPr>
        <p:grpSpPr bwMode="auto">
          <a:xfrm>
            <a:off x="971550" y="1557338"/>
            <a:ext cx="7948613" cy="4814793"/>
            <a:chOff x="935038" y="2193925"/>
            <a:chExt cx="7948612" cy="16231691"/>
          </a:xfrm>
        </p:grpSpPr>
        <p:sp>
          <p:nvSpPr>
            <p:cNvPr id="24590"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24591" name="Line 5"/>
            <p:cNvSpPr>
              <a:spLocks noChangeShapeType="1"/>
            </p:cNvSpPr>
            <p:nvPr/>
          </p:nvSpPr>
          <p:spPr bwMode="auto">
            <a:xfrm>
              <a:off x="1220788" y="3567113"/>
              <a:ext cx="7496175" cy="0"/>
            </a:xfrm>
            <a:prstGeom prst="line">
              <a:avLst/>
            </a:prstGeom>
            <a:noFill/>
            <a:ln w="31750">
              <a:noFill/>
              <a:round/>
              <a:headEnd/>
              <a:tailEnd/>
            </a:ln>
          </p:spPr>
          <p:txBody>
            <a:bodyPr lIns="96661" tIns="48331" rIns="96661" bIns="48331" anchor="ctr"/>
            <a:lstStyle/>
            <a:p>
              <a:endParaRPr lang="it-IT"/>
            </a:p>
          </p:txBody>
        </p:sp>
        <p:sp>
          <p:nvSpPr>
            <p:cNvPr id="24592"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19" name="TextBox 26"/>
            <p:cNvSpPr txBox="1">
              <a:spLocks noChangeArrowheads="1"/>
            </p:cNvSpPr>
            <p:nvPr/>
          </p:nvSpPr>
          <p:spPr bwMode="auto">
            <a:xfrm>
              <a:off x="935038" y="2519510"/>
              <a:ext cx="7894637" cy="15906106"/>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80975" indent="-180975"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marL="0" indent="0" algn="just" eaLnBrk="1" hangingPunct="1">
                <a:lnSpc>
                  <a:spcPct val="120000"/>
                </a:lnSpc>
                <a:spcBef>
                  <a:spcPts val="600"/>
                </a:spcBef>
                <a:buClrTx/>
                <a:defRPr/>
              </a:pPr>
              <a:r>
                <a:rPr lang="it-IT" sz="1400" b="0" dirty="0" smtClean="0">
                  <a:solidFill>
                    <a:srgbClr val="00458A"/>
                  </a:solidFill>
                </a:rPr>
                <a:t>Ai fini della semplificazione e di una migliore disciplina del Fondo in materia di verifica deli investimenti (ad eccezione di quelli erogati secondo il regime de minimis) si prevedono impegni per i soggetti richiedenti, che sono tenuti a richiedere alla PMI </a:t>
              </a:r>
              <a:r>
                <a:rPr lang="it-IT" sz="1400" dirty="0">
                  <a:solidFill>
                    <a:srgbClr val="00458A"/>
                  </a:solidFill>
                </a:rPr>
                <a:t>idonea documentazione </a:t>
              </a:r>
              <a:r>
                <a:rPr lang="it-IT" sz="1400" b="0" dirty="0" smtClean="0">
                  <a:solidFill>
                    <a:srgbClr val="00458A"/>
                  </a:solidFill>
                </a:rPr>
                <a:t>(copia </a:t>
              </a:r>
              <a:r>
                <a:rPr lang="it-IT" sz="1400" b="0" dirty="0">
                  <a:solidFill>
                    <a:srgbClr val="00458A"/>
                  </a:solidFill>
                </a:rPr>
                <a:t>delle fatture o documenti equipollenti) </a:t>
              </a:r>
              <a:r>
                <a:rPr lang="it-IT" sz="1400" dirty="0">
                  <a:solidFill>
                    <a:srgbClr val="00458A"/>
                  </a:solidFill>
                </a:rPr>
                <a:t>comprovante la realizzazione degli </a:t>
              </a:r>
              <a:r>
                <a:rPr lang="it-IT" sz="1400" dirty="0" smtClean="0">
                  <a:solidFill>
                    <a:srgbClr val="00458A"/>
                  </a:solidFill>
                </a:rPr>
                <a:t>investimenti</a:t>
              </a:r>
              <a:r>
                <a:rPr lang="it-IT" sz="1400" b="0" dirty="0">
                  <a:solidFill>
                    <a:srgbClr val="00458A"/>
                  </a:solidFill>
                </a:rPr>
                <a:t>, prima dell’erogazione del finanziamento ovvero entro tre mesi dall’avvenuta erogazione </a:t>
              </a:r>
              <a:r>
                <a:rPr lang="it-IT" sz="1400" b="0" dirty="0" smtClean="0">
                  <a:solidFill>
                    <a:srgbClr val="00458A"/>
                  </a:solidFill>
                </a:rPr>
                <a:t>dello stesso  (Parte II, F.7.1) </a:t>
              </a:r>
            </a:p>
            <a:p>
              <a:pPr marL="0" indent="0" algn="just" eaLnBrk="1" hangingPunct="1">
                <a:lnSpc>
                  <a:spcPct val="120000"/>
                </a:lnSpc>
                <a:spcBef>
                  <a:spcPts val="600"/>
                </a:spcBef>
                <a:buClrTx/>
                <a:defRPr/>
              </a:pPr>
              <a:r>
                <a:rPr lang="it-IT" sz="1400" b="0" dirty="0" smtClean="0">
                  <a:solidFill>
                    <a:srgbClr val="00458A"/>
                  </a:solidFill>
                </a:rPr>
                <a:t>Le Disposizioni Operative specificano </a:t>
              </a:r>
              <a:r>
                <a:rPr lang="it-IT" sz="1400" b="0" dirty="0">
                  <a:solidFill>
                    <a:srgbClr val="00458A"/>
                  </a:solidFill>
                </a:rPr>
                <a:t>inoltre </a:t>
              </a:r>
              <a:r>
                <a:rPr lang="it-IT" sz="1400" b="0" dirty="0" smtClean="0">
                  <a:solidFill>
                    <a:srgbClr val="00458A"/>
                  </a:solidFill>
                </a:rPr>
                <a:t>che:</a:t>
              </a:r>
            </a:p>
            <a:p>
              <a:pPr marL="171450" indent="-171450" algn="just" eaLnBrk="1" hangingPunct="1">
                <a:lnSpc>
                  <a:spcPct val="120000"/>
                </a:lnSpc>
                <a:spcBef>
                  <a:spcPts val="600"/>
                </a:spcBef>
                <a:buClrTx/>
                <a:buFont typeface="Wingdings" pitchFamily="2" charset="2"/>
                <a:buChar char="§"/>
                <a:defRPr/>
              </a:pPr>
              <a:r>
                <a:rPr lang="it-IT" sz="1400" b="0" dirty="0" smtClean="0">
                  <a:solidFill>
                    <a:srgbClr val="00458A"/>
                  </a:solidFill>
                </a:rPr>
                <a:t>il </a:t>
              </a:r>
              <a:r>
                <a:rPr lang="it-IT" sz="1400" b="0" dirty="0">
                  <a:solidFill>
                    <a:srgbClr val="00458A"/>
                  </a:solidFill>
                </a:rPr>
                <a:t>mancato invio </a:t>
              </a:r>
              <a:r>
                <a:rPr lang="it-IT" sz="1400" b="0" dirty="0" smtClean="0">
                  <a:solidFill>
                    <a:srgbClr val="00458A"/>
                  </a:solidFill>
                </a:rPr>
                <a:t>della </a:t>
              </a:r>
              <a:r>
                <a:rPr lang="it-IT" sz="1400" b="0" dirty="0">
                  <a:solidFill>
                    <a:srgbClr val="00458A"/>
                  </a:solidFill>
                </a:rPr>
                <a:t>documentazione </a:t>
              </a:r>
              <a:r>
                <a:rPr lang="it-IT" sz="1400" b="0" dirty="0" smtClean="0">
                  <a:solidFill>
                    <a:srgbClr val="00458A"/>
                  </a:solidFill>
                </a:rPr>
                <a:t>comprovante </a:t>
              </a:r>
              <a:r>
                <a:rPr lang="it-IT" sz="1400" b="0" dirty="0">
                  <a:solidFill>
                    <a:srgbClr val="00458A"/>
                  </a:solidFill>
                </a:rPr>
                <a:t>la realizzazione degli investimenti da parte della PMI </a:t>
              </a:r>
              <a:r>
                <a:rPr lang="it-IT" sz="1400" b="0" dirty="0" smtClean="0">
                  <a:solidFill>
                    <a:srgbClr val="00458A"/>
                  </a:solidFill>
                </a:rPr>
                <a:t>può comportare </a:t>
              </a:r>
              <a:r>
                <a:rPr lang="it-IT" sz="1400" b="0" dirty="0">
                  <a:solidFill>
                    <a:srgbClr val="00458A"/>
                  </a:solidFill>
                </a:rPr>
                <a:t>la revoca della concessione dell’agevolazione e il pagamento da parte </a:t>
              </a:r>
              <a:r>
                <a:rPr lang="it-IT" sz="1400" b="0" dirty="0" smtClean="0">
                  <a:solidFill>
                    <a:srgbClr val="00458A"/>
                  </a:solidFill>
                </a:rPr>
                <a:t>della PMI </a:t>
              </a:r>
              <a:r>
                <a:rPr lang="it-IT" sz="1400" b="0" dirty="0">
                  <a:solidFill>
                    <a:srgbClr val="00458A"/>
                  </a:solidFill>
                </a:rPr>
                <a:t>di un importo pari all’ESL comunicato dal </a:t>
              </a:r>
              <a:r>
                <a:rPr lang="it-IT" sz="1400" b="0" dirty="0" smtClean="0">
                  <a:solidFill>
                    <a:srgbClr val="00458A"/>
                  </a:solidFill>
                </a:rPr>
                <a:t>Gestore. In tale caso, a fronte della revoca dell’agevolazione, </a:t>
              </a:r>
              <a:r>
                <a:rPr lang="it-IT" sz="1400" dirty="0" smtClean="0">
                  <a:solidFill>
                    <a:srgbClr val="00458A"/>
                  </a:solidFill>
                </a:rPr>
                <a:t>la garanzia per il soggetto richiedente rimane efficace  </a:t>
              </a:r>
              <a:r>
                <a:rPr lang="it-IT" sz="1400" b="0" dirty="0" smtClean="0">
                  <a:solidFill>
                    <a:srgbClr val="00458A"/>
                  </a:solidFill>
                </a:rPr>
                <a:t>(Parte II, F.7.1; G.2.1) </a:t>
              </a:r>
            </a:p>
            <a:p>
              <a:pPr marL="171450" indent="-171450" algn="just" eaLnBrk="1" hangingPunct="1">
                <a:lnSpc>
                  <a:spcPct val="120000"/>
                </a:lnSpc>
                <a:spcBef>
                  <a:spcPts val="600"/>
                </a:spcBef>
                <a:buClrTx/>
                <a:buFont typeface="Wingdings" pitchFamily="2" charset="2"/>
                <a:buChar char="§"/>
                <a:defRPr/>
              </a:pPr>
              <a:r>
                <a:rPr lang="it-IT" sz="1400" b="0" dirty="0">
                  <a:solidFill>
                    <a:srgbClr val="00458A"/>
                  </a:solidFill>
                </a:rPr>
                <a:t>il soggetto richiedente deve trasmettere la documentazione comprovante la realizzazione degli </a:t>
              </a:r>
              <a:r>
                <a:rPr lang="it-IT" sz="1400" b="0" dirty="0" smtClean="0">
                  <a:solidFill>
                    <a:srgbClr val="00458A"/>
                  </a:solidFill>
                </a:rPr>
                <a:t>investimenti al </a:t>
              </a:r>
              <a:r>
                <a:rPr lang="it-IT" sz="1400" b="0" dirty="0">
                  <a:solidFill>
                    <a:srgbClr val="00458A"/>
                  </a:solidFill>
                </a:rPr>
                <a:t>Gestore </a:t>
              </a:r>
              <a:r>
                <a:rPr lang="it-IT" sz="1400" b="0" dirty="0" smtClean="0">
                  <a:solidFill>
                    <a:srgbClr val="00458A"/>
                  </a:solidFill>
                </a:rPr>
                <a:t>o </a:t>
              </a:r>
              <a:r>
                <a:rPr lang="it-IT" sz="1400" b="0" dirty="0">
                  <a:solidFill>
                    <a:srgbClr val="00458A"/>
                  </a:solidFill>
                </a:rPr>
                <a:t>dimostrare di aver richiesto tale documentazione </a:t>
              </a:r>
              <a:r>
                <a:rPr lang="it-IT" sz="1400" b="0" dirty="0" smtClean="0">
                  <a:solidFill>
                    <a:srgbClr val="00458A"/>
                  </a:solidFill>
                </a:rPr>
                <a:t>alla PMI tramite </a:t>
              </a:r>
              <a:r>
                <a:rPr lang="it-IT" sz="1400" b="0" dirty="0">
                  <a:solidFill>
                    <a:srgbClr val="00458A"/>
                  </a:solidFill>
                </a:rPr>
                <a:t>mezzi che forniscano la </a:t>
              </a:r>
              <a:r>
                <a:rPr lang="it-IT" sz="1400" dirty="0">
                  <a:solidFill>
                    <a:srgbClr val="00458A"/>
                  </a:solidFill>
                </a:rPr>
                <a:t>prova certa di ricezione </a:t>
              </a:r>
              <a:r>
                <a:rPr lang="it-IT" sz="1400" b="0" dirty="0" smtClean="0">
                  <a:solidFill>
                    <a:srgbClr val="00458A"/>
                  </a:solidFill>
                </a:rPr>
                <a:t>ovvero </a:t>
              </a:r>
              <a:r>
                <a:rPr lang="it-IT" sz="1400" b="0" dirty="0">
                  <a:solidFill>
                    <a:srgbClr val="00458A"/>
                  </a:solidFill>
                </a:rPr>
                <a:t>di aver previsto tale obbligo in capo a quest’ultimo all’interno del contratto di finanziamento o nei singoli atti di </a:t>
              </a:r>
              <a:r>
                <a:rPr lang="it-IT" sz="1400" b="0" dirty="0" smtClean="0">
                  <a:solidFill>
                    <a:srgbClr val="00458A"/>
                  </a:solidFill>
                </a:rPr>
                <a:t>erogazione (Parte II, F.7.2) </a:t>
              </a:r>
              <a:endParaRPr lang="it-IT" sz="1400" b="0" dirty="0">
                <a:solidFill>
                  <a:srgbClr val="00458A"/>
                </a:solidFill>
              </a:endParaRP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numero diapositiva 3"/>
          <p:cNvSpPr>
            <a:spLocks noGrp="1"/>
          </p:cNvSpPr>
          <p:nvPr>
            <p:ph type="sldNum" sz="quarter" idx="12"/>
          </p:nvPr>
        </p:nvSpPr>
        <p:spPr>
          <a:noFill/>
        </p:spPr>
        <p:txBody>
          <a:bodyPr/>
          <a:lstStyle/>
          <a:p>
            <a:fld id="{B63399BC-9F0F-44E6-A2B7-2B1FC6507CDD}" type="slidenum">
              <a:rPr lang="it-IT" smtClean="0"/>
              <a:pPr/>
              <a:t>28</a:t>
            </a:fld>
            <a:endParaRPr lang="it-IT" smtClean="0"/>
          </a:p>
        </p:txBody>
      </p:sp>
      <p:sp>
        <p:nvSpPr>
          <p:cNvPr id="24579" name="Rectangle 14"/>
          <p:cNvSpPr>
            <a:spLocks noChangeArrowheads="1"/>
          </p:cNvSpPr>
          <p:nvPr/>
        </p:nvSpPr>
        <p:spPr bwMode="auto">
          <a:xfrm>
            <a:off x="827088" y="252413"/>
            <a:ext cx="8137525" cy="676257"/>
          </a:xfrm>
          <a:prstGeom prst="rect">
            <a:avLst/>
          </a:prstGeom>
          <a:noFill/>
          <a:ln w="9525">
            <a:noFill/>
            <a:miter lim="800000"/>
            <a:headEnd/>
            <a:tailEnd/>
          </a:ln>
        </p:spPr>
        <p:txBody>
          <a:bodyPr lIns="91432" tIns="45716" rIns="91432" bIns="45716"/>
          <a:lstStyle/>
          <a:p>
            <a:pPr algn="just"/>
            <a:r>
              <a:rPr lang="it-IT" sz="1900" b="1" dirty="0">
                <a:solidFill>
                  <a:srgbClr val="00458A"/>
                </a:solidFill>
              </a:rPr>
              <a:t>Migliore disciplina del Fondo e recepimento delle delibere già adottate dal Comitato – Gestione dell’operazione </a:t>
            </a:r>
            <a:r>
              <a:rPr lang="it-IT" sz="1400" dirty="0" smtClean="0">
                <a:solidFill>
                  <a:srgbClr val="00458A"/>
                </a:solidFill>
              </a:rPr>
              <a:t>(6/</a:t>
            </a:r>
            <a:r>
              <a:rPr lang="it-IT" sz="1400" dirty="0" err="1" smtClean="0">
                <a:solidFill>
                  <a:srgbClr val="00458A"/>
                </a:solidFill>
              </a:rPr>
              <a:t>6</a:t>
            </a:r>
            <a:r>
              <a:rPr lang="it-IT" sz="1400" dirty="0" smtClean="0">
                <a:solidFill>
                  <a:srgbClr val="00458A"/>
                </a:solidFill>
              </a:rPr>
              <a:t>)</a:t>
            </a:r>
            <a:endParaRPr lang="it-IT" sz="1400" b="1" dirty="0">
              <a:solidFill>
                <a:srgbClr val="00458A"/>
              </a:solidFill>
            </a:endParaRPr>
          </a:p>
        </p:txBody>
      </p:sp>
      <p:sp>
        <p:nvSpPr>
          <p:cNvPr id="20" name="TextBox 60"/>
          <p:cNvSpPr txBox="1">
            <a:spLocks noChangeArrowheads="1"/>
          </p:cNvSpPr>
          <p:nvPr>
            <p:custDataLst>
              <p:tags r:id="rId1"/>
            </p:custDataLst>
          </p:nvPr>
        </p:nvSpPr>
        <p:spPr bwMode="auto">
          <a:xfrm>
            <a:off x="899592" y="1268760"/>
            <a:ext cx="7958138" cy="360363"/>
          </a:xfrm>
          <a:prstGeom prst="rect">
            <a:avLst/>
          </a:prstGeom>
          <a:solidFill>
            <a:schemeClr val="bg1">
              <a:lumMod val="50000"/>
            </a:schemeClr>
          </a:solidFill>
          <a:ln>
            <a:noFill/>
          </a:ln>
        </p:spPr>
        <p:txBody>
          <a:bodyPr tIns="18000" bIns="18000" anchor="ctr">
            <a:normAutofit/>
          </a:bodyPr>
          <a:lstStyle>
            <a:lvl1pPr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algn="l" eaLnBrk="1" hangingPunct="1">
              <a:lnSpc>
                <a:spcPct val="100000"/>
              </a:lnSpc>
              <a:buFont typeface="Webdings" pitchFamily="18" charset="2"/>
              <a:buNone/>
              <a:defRPr/>
            </a:pPr>
            <a:r>
              <a:rPr lang="it-IT" sz="1600" b="1" dirty="0" smtClean="0">
                <a:solidFill>
                  <a:schemeClr val="bg1"/>
                </a:solidFill>
              </a:rPr>
              <a:t>Controgaranzia a prima richiesta</a:t>
            </a:r>
          </a:p>
        </p:txBody>
      </p:sp>
      <p:grpSp>
        <p:nvGrpSpPr>
          <p:cNvPr id="2" name="Gruppo 7"/>
          <p:cNvGrpSpPr>
            <a:grpSpLocks/>
          </p:cNvGrpSpPr>
          <p:nvPr/>
        </p:nvGrpSpPr>
        <p:grpSpPr bwMode="auto">
          <a:xfrm>
            <a:off x="971550" y="2708930"/>
            <a:ext cx="7948613" cy="2880340"/>
            <a:chOff x="935038" y="-57783080"/>
            <a:chExt cx="7948612" cy="98822188"/>
          </a:xfrm>
        </p:grpSpPr>
        <p:sp>
          <p:nvSpPr>
            <p:cNvPr id="24585"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24586" name="Line 5"/>
            <p:cNvSpPr>
              <a:spLocks noChangeShapeType="1"/>
            </p:cNvSpPr>
            <p:nvPr/>
          </p:nvSpPr>
          <p:spPr bwMode="auto">
            <a:xfrm>
              <a:off x="1220788" y="3567113"/>
              <a:ext cx="7496175" cy="0"/>
            </a:xfrm>
            <a:prstGeom prst="line">
              <a:avLst/>
            </a:prstGeom>
            <a:noFill/>
            <a:ln w="31750">
              <a:noFill/>
              <a:round/>
              <a:headEnd/>
              <a:tailEnd/>
            </a:ln>
          </p:spPr>
          <p:txBody>
            <a:bodyPr lIns="96661" tIns="48331" rIns="96661" bIns="48331" anchor="ctr"/>
            <a:lstStyle/>
            <a:p>
              <a:endParaRPr lang="it-IT"/>
            </a:p>
          </p:txBody>
        </p:sp>
        <p:sp>
          <p:nvSpPr>
            <p:cNvPr id="24587"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26" name="TextBox 26"/>
            <p:cNvSpPr txBox="1">
              <a:spLocks noChangeArrowheads="1"/>
            </p:cNvSpPr>
            <p:nvPr/>
          </p:nvSpPr>
          <p:spPr bwMode="auto">
            <a:xfrm>
              <a:off x="935038" y="-57783080"/>
              <a:ext cx="7894637" cy="98822188"/>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80975" indent="-180975"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marL="0" indent="0" algn="just" eaLnBrk="1" hangingPunct="1">
                <a:lnSpc>
                  <a:spcPct val="120000"/>
                </a:lnSpc>
                <a:spcBef>
                  <a:spcPts val="600"/>
                </a:spcBef>
                <a:buClrTx/>
                <a:defRPr/>
              </a:pPr>
              <a:r>
                <a:rPr lang="it-IT" sz="1400" b="0" dirty="0" smtClean="0">
                  <a:solidFill>
                    <a:srgbClr val="00458A"/>
                  </a:solidFill>
                </a:rPr>
                <a:t>Per assicurare la certezza della garanzia, le banche possono riscontrare la conformità degli interventi di controgaranzia alla disciplina di funzionamento del Fondo. Il Gestore permette </a:t>
              </a:r>
              <a:r>
                <a:rPr lang="it-IT" sz="1400" b="0" dirty="0">
                  <a:solidFill>
                    <a:srgbClr val="00458A"/>
                  </a:solidFill>
                </a:rPr>
                <a:t>ai soggetti finanziatori l’accesso a tutte le informazioni utili a verificare i dati indicati sulla richiesta di ammissione </a:t>
              </a:r>
              <a:r>
                <a:rPr lang="it-IT" sz="1400" b="0" dirty="0" smtClean="0">
                  <a:solidFill>
                    <a:srgbClr val="00458A"/>
                  </a:solidFill>
                </a:rPr>
                <a:t>e </a:t>
              </a:r>
              <a:r>
                <a:rPr lang="it-IT" sz="1400" b="0" dirty="0">
                  <a:solidFill>
                    <a:srgbClr val="00458A"/>
                  </a:solidFill>
                </a:rPr>
                <a:t>il rispetto da parte dei soggetti richiedenti degli adempimenti previsti dalle </a:t>
              </a:r>
              <a:r>
                <a:rPr lang="it-IT" sz="1400" b="0" dirty="0" smtClean="0">
                  <a:solidFill>
                    <a:srgbClr val="00458A"/>
                  </a:solidFill>
                </a:rPr>
                <a:t>Disposizioni Operative. (Parte III. F.6.1)</a:t>
              </a:r>
              <a:endParaRPr lang="it-IT" sz="1400" b="0" dirty="0">
                <a:solidFill>
                  <a:srgbClr val="00458A"/>
                </a:solidFill>
              </a:endParaRP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numero diapositiva 3"/>
          <p:cNvSpPr>
            <a:spLocks noGrp="1"/>
          </p:cNvSpPr>
          <p:nvPr>
            <p:ph type="sldNum" sz="quarter" idx="12"/>
          </p:nvPr>
        </p:nvSpPr>
        <p:spPr>
          <a:noFill/>
        </p:spPr>
        <p:txBody>
          <a:bodyPr/>
          <a:lstStyle/>
          <a:p>
            <a:fld id="{F84FFD2A-5E07-40DE-AE40-F00AFE46E507}" type="slidenum">
              <a:rPr lang="it-IT" smtClean="0"/>
              <a:pPr/>
              <a:t>29</a:t>
            </a:fld>
            <a:endParaRPr lang="it-IT" smtClean="0"/>
          </a:p>
        </p:txBody>
      </p:sp>
      <p:sp>
        <p:nvSpPr>
          <p:cNvPr id="25603" name="Rectangle 14"/>
          <p:cNvSpPr>
            <a:spLocks noChangeArrowheads="1"/>
          </p:cNvSpPr>
          <p:nvPr/>
        </p:nvSpPr>
        <p:spPr bwMode="auto">
          <a:xfrm>
            <a:off x="850900" y="252413"/>
            <a:ext cx="8137525" cy="676257"/>
          </a:xfrm>
          <a:prstGeom prst="rect">
            <a:avLst/>
          </a:prstGeom>
          <a:noFill/>
          <a:ln w="9525">
            <a:noFill/>
            <a:miter lim="800000"/>
            <a:headEnd/>
            <a:tailEnd/>
          </a:ln>
        </p:spPr>
        <p:txBody>
          <a:bodyPr lIns="91432" tIns="45716" rIns="91432" bIns="45716"/>
          <a:lstStyle/>
          <a:p>
            <a:pPr algn="just"/>
            <a:r>
              <a:rPr lang="it-IT" sz="1900" b="1" dirty="0" smtClean="0">
                <a:solidFill>
                  <a:srgbClr val="00458A"/>
                </a:solidFill>
              </a:rPr>
              <a:t>Cause </a:t>
            </a:r>
            <a:r>
              <a:rPr lang="it-IT" sz="1900" b="1" dirty="0">
                <a:solidFill>
                  <a:srgbClr val="00458A"/>
                </a:solidFill>
              </a:rPr>
              <a:t>di inefficacia </a:t>
            </a:r>
            <a:r>
              <a:rPr lang="it-IT" sz="1900" b="1" dirty="0" smtClean="0">
                <a:solidFill>
                  <a:srgbClr val="00458A"/>
                </a:solidFill>
              </a:rPr>
              <a:t>e di revoca della </a:t>
            </a:r>
            <a:r>
              <a:rPr lang="it-IT" sz="1900" b="1" dirty="0">
                <a:solidFill>
                  <a:srgbClr val="00458A"/>
                </a:solidFill>
              </a:rPr>
              <a:t>garanzia</a:t>
            </a:r>
          </a:p>
        </p:txBody>
      </p:sp>
      <p:grpSp>
        <p:nvGrpSpPr>
          <p:cNvPr id="2" name="Gruppo 7"/>
          <p:cNvGrpSpPr>
            <a:grpSpLocks/>
          </p:cNvGrpSpPr>
          <p:nvPr/>
        </p:nvGrpSpPr>
        <p:grpSpPr bwMode="auto">
          <a:xfrm>
            <a:off x="857224" y="1163638"/>
            <a:ext cx="8172450" cy="5489924"/>
            <a:chOff x="820712" y="2193925"/>
            <a:chExt cx="8172449" cy="77687565"/>
          </a:xfrm>
        </p:grpSpPr>
        <p:sp>
          <p:nvSpPr>
            <p:cNvPr id="25606"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25607" name="Line 5"/>
            <p:cNvSpPr>
              <a:spLocks noChangeShapeType="1"/>
            </p:cNvSpPr>
            <p:nvPr/>
          </p:nvSpPr>
          <p:spPr bwMode="auto">
            <a:xfrm>
              <a:off x="1220788" y="3567113"/>
              <a:ext cx="7496175" cy="0"/>
            </a:xfrm>
            <a:prstGeom prst="line">
              <a:avLst/>
            </a:prstGeom>
            <a:noFill/>
            <a:ln w="31750">
              <a:noFill/>
              <a:round/>
              <a:headEnd/>
              <a:tailEnd/>
            </a:ln>
          </p:spPr>
          <p:txBody>
            <a:bodyPr lIns="96661" tIns="48331" rIns="96661" bIns="48331" anchor="ctr"/>
            <a:lstStyle/>
            <a:p>
              <a:endParaRPr lang="it-IT"/>
            </a:p>
          </p:txBody>
        </p:sp>
        <p:sp>
          <p:nvSpPr>
            <p:cNvPr id="25608" name="Line 8"/>
            <p:cNvSpPr>
              <a:spLocks noChangeShapeType="1"/>
            </p:cNvSpPr>
            <p:nvPr/>
          </p:nvSpPr>
          <p:spPr bwMode="auto">
            <a:xfrm>
              <a:off x="8883650" y="2193925"/>
              <a:ext cx="0" cy="1677988"/>
            </a:xfrm>
            <a:prstGeom prst="line">
              <a:avLst/>
            </a:prstGeom>
            <a:noFill/>
            <a:ln w="31750">
              <a:noFill/>
              <a:round/>
              <a:headEnd/>
              <a:tailEnd/>
            </a:ln>
          </p:spPr>
          <p:txBody>
            <a:bodyPr lIns="96661" tIns="48331" rIns="96661" bIns="48331" anchor="ctr"/>
            <a:lstStyle/>
            <a:p>
              <a:endParaRPr lang="it-IT"/>
            </a:p>
          </p:txBody>
        </p:sp>
        <p:sp>
          <p:nvSpPr>
            <p:cNvPr id="19" name="TextBox 26"/>
            <p:cNvSpPr txBox="1">
              <a:spLocks noChangeArrowheads="1"/>
            </p:cNvSpPr>
            <p:nvPr/>
          </p:nvSpPr>
          <p:spPr bwMode="auto">
            <a:xfrm>
              <a:off x="820712" y="2530887"/>
              <a:ext cx="8172449" cy="77350603"/>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80975" indent="-180975" eaLnBrk="0" hangingPunct="0">
                <a:defRPr sz="1200">
                  <a:solidFill>
                    <a:schemeClr val="tx1"/>
                  </a:solidFill>
                  <a:latin typeface="Arial" charset="0"/>
                  <a:ea typeface="Osaka" pitchFamily="1" charset="-128"/>
                </a:defRPr>
              </a:lvl1pPr>
              <a:lvl2pPr marL="742950" indent="-285750" eaLnBrk="0" hangingPunct="0">
                <a:defRPr sz="1200">
                  <a:solidFill>
                    <a:schemeClr val="tx1"/>
                  </a:solidFill>
                  <a:latin typeface="Arial" charset="0"/>
                  <a:ea typeface="Osaka" pitchFamily="1" charset="-128"/>
                </a:defRPr>
              </a:lvl2pPr>
              <a:lvl3pPr marL="1143000" indent="-228600" eaLnBrk="0" hangingPunct="0">
                <a:defRPr sz="1200">
                  <a:solidFill>
                    <a:schemeClr val="tx1"/>
                  </a:solidFill>
                  <a:latin typeface="Arial" charset="0"/>
                  <a:ea typeface="Osaka" pitchFamily="1" charset="-128"/>
                </a:defRPr>
              </a:lvl3pPr>
              <a:lvl4pPr marL="1600200" indent="-228600" eaLnBrk="0" hangingPunct="0">
                <a:defRPr sz="1200">
                  <a:solidFill>
                    <a:schemeClr val="tx1"/>
                  </a:solidFill>
                  <a:latin typeface="Arial" charset="0"/>
                  <a:ea typeface="Osaka" pitchFamily="1" charset="-128"/>
                </a:defRPr>
              </a:lvl4pPr>
              <a:lvl5pPr marL="2057400" indent="-228600" eaLnBrk="0" hangingPunct="0">
                <a:defRPr sz="1200">
                  <a:solidFill>
                    <a:schemeClr val="tx1"/>
                  </a:solidFill>
                  <a:latin typeface="Arial" charset="0"/>
                  <a:ea typeface="Osaka" pitchFamily="1" charset="-128"/>
                </a:defRPr>
              </a:lvl5pPr>
              <a:lvl6pPr marL="25146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6pPr>
              <a:lvl7pPr marL="29718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7pPr>
              <a:lvl8pPr marL="34290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8pPr>
              <a:lvl9pPr marL="3886200" indent="-228600" algn="r" eaLnBrk="0" fontAlgn="base" hangingPunct="0">
                <a:lnSpc>
                  <a:spcPct val="110000"/>
                </a:lnSpc>
                <a:spcBef>
                  <a:spcPct val="20000"/>
                </a:spcBef>
                <a:spcAft>
                  <a:spcPct val="0"/>
                </a:spcAft>
                <a:buClr>
                  <a:srgbClr val="E2001A"/>
                </a:buClr>
                <a:buFont typeface="Wingdings" pitchFamily="2" charset="2"/>
                <a:defRPr sz="1200">
                  <a:solidFill>
                    <a:schemeClr val="tx1"/>
                  </a:solidFill>
                  <a:latin typeface="Arial" charset="0"/>
                  <a:ea typeface="Osaka" pitchFamily="1" charset="-128"/>
                </a:defRPr>
              </a:lvl9pPr>
            </a:lstStyle>
            <a:p>
              <a:pPr marL="0" indent="0" algn="just" eaLnBrk="1" hangingPunct="1">
                <a:lnSpc>
                  <a:spcPct val="120000"/>
                </a:lnSpc>
                <a:spcBef>
                  <a:spcPts val="600"/>
                </a:spcBef>
                <a:buClrTx/>
                <a:defRPr/>
              </a:pPr>
              <a:r>
                <a:rPr lang="it-IT" sz="1400" b="0" dirty="0" smtClean="0">
                  <a:solidFill>
                    <a:srgbClr val="00458A"/>
                  </a:solidFill>
                </a:rPr>
                <a:t>Nel rispetto dei principi di semplificazione e trasparenza nella gestione del Fondo, le Disposizioni Operative introducono la distinzione tra:</a:t>
              </a:r>
            </a:p>
            <a:p>
              <a:pPr marL="355600" indent="-177800" algn="just" eaLnBrk="1" hangingPunct="1">
                <a:lnSpc>
                  <a:spcPct val="120000"/>
                </a:lnSpc>
                <a:spcBef>
                  <a:spcPts val="600"/>
                </a:spcBef>
                <a:buClrTx/>
                <a:buFont typeface="Wingdings" pitchFamily="2" charset="2"/>
                <a:buChar char="§"/>
                <a:defRPr/>
              </a:pPr>
              <a:r>
                <a:rPr lang="it-IT" sz="1400" dirty="0" smtClean="0">
                  <a:solidFill>
                    <a:srgbClr val="00458A"/>
                  </a:solidFill>
                </a:rPr>
                <a:t>Cause di inefficacia della </a:t>
              </a:r>
              <a:r>
                <a:rPr lang="it-IT" sz="1400" b="0" dirty="0" smtClean="0">
                  <a:solidFill>
                    <a:srgbClr val="00458A"/>
                  </a:solidFill>
                </a:rPr>
                <a:t>garanzia:</a:t>
              </a:r>
              <a:r>
                <a:rPr lang="it-IT" sz="1400" b="0" dirty="0">
                  <a:solidFill>
                    <a:srgbClr val="00458A"/>
                  </a:solidFill>
                </a:rPr>
                <a:t> </a:t>
              </a:r>
              <a:r>
                <a:rPr lang="it-IT" sz="1400" b="0" dirty="0" smtClean="0">
                  <a:solidFill>
                    <a:srgbClr val="00458A"/>
                  </a:solidFill>
                </a:rPr>
                <a:t>le </a:t>
              </a:r>
              <a:r>
                <a:rPr lang="it-IT" sz="1400" b="0" dirty="0">
                  <a:solidFill>
                    <a:srgbClr val="00458A"/>
                  </a:solidFill>
                </a:rPr>
                <a:t>Disposizioni Operative </a:t>
              </a:r>
              <a:r>
                <a:rPr lang="it-IT" sz="1400" b="0" dirty="0" smtClean="0">
                  <a:solidFill>
                    <a:srgbClr val="00458A"/>
                  </a:solidFill>
                </a:rPr>
                <a:t>presentano uno specifico paragrafo </a:t>
              </a:r>
              <a:r>
                <a:rPr lang="it-IT" sz="1400" b="0" dirty="0">
                  <a:solidFill>
                    <a:srgbClr val="00458A"/>
                  </a:solidFill>
                </a:rPr>
                <a:t>che definisce e esplicita </a:t>
              </a:r>
              <a:r>
                <a:rPr lang="it-IT" sz="1400" b="0" dirty="0" smtClean="0">
                  <a:solidFill>
                    <a:srgbClr val="00458A"/>
                  </a:solidFill>
                </a:rPr>
                <a:t>i motivi che </a:t>
              </a:r>
              <a:r>
                <a:rPr lang="it-IT" sz="1400" b="0" dirty="0">
                  <a:solidFill>
                    <a:srgbClr val="00458A"/>
                  </a:solidFill>
                </a:rPr>
                <a:t>comportano l’inefficacia della </a:t>
              </a:r>
              <a:r>
                <a:rPr lang="it-IT" sz="1400" b="0" dirty="0" smtClean="0">
                  <a:solidFill>
                    <a:srgbClr val="00458A"/>
                  </a:solidFill>
                </a:rPr>
                <a:t>garanzia per il soggetto richiedente quali ad es. mancato rispetto dei termini previsti per  l’assunzione e comunicazione delle delibere, tempistica e importi delle erogazioni, mancato pagamento delle commissioni, ecc. (Parte II, G.1) </a:t>
              </a:r>
              <a:endParaRPr lang="it-IT" sz="1400" b="0" dirty="0">
                <a:solidFill>
                  <a:srgbClr val="00458A"/>
                </a:solidFill>
              </a:endParaRPr>
            </a:p>
            <a:p>
              <a:pPr marL="355600" indent="-177800" algn="just" eaLnBrk="1" hangingPunct="1">
                <a:lnSpc>
                  <a:spcPct val="120000"/>
                </a:lnSpc>
                <a:spcBef>
                  <a:spcPts val="600"/>
                </a:spcBef>
                <a:buClrTx/>
                <a:buFont typeface="Wingdings" pitchFamily="2" charset="2"/>
                <a:buChar char="§"/>
                <a:defRPr/>
              </a:pPr>
              <a:r>
                <a:rPr lang="it-IT" sz="1400" b="0" dirty="0" smtClean="0">
                  <a:solidFill>
                    <a:srgbClr val="00458A"/>
                  </a:solidFill>
                </a:rPr>
                <a:t> </a:t>
              </a:r>
              <a:r>
                <a:rPr lang="it-IT" sz="1400" dirty="0">
                  <a:solidFill>
                    <a:srgbClr val="00458A"/>
                  </a:solidFill>
                </a:rPr>
                <a:t>Cause </a:t>
              </a:r>
              <a:r>
                <a:rPr lang="it-IT" sz="1400" dirty="0" smtClean="0">
                  <a:solidFill>
                    <a:srgbClr val="00458A"/>
                  </a:solidFill>
                </a:rPr>
                <a:t>di </a:t>
              </a:r>
              <a:r>
                <a:rPr lang="it-IT" sz="1400" dirty="0">
                  <a:solidFill>
                    <a:srgbClr val="00458A"/>
                  </a:solidFill>
                </a:rPr>
                <a:t>revoca </a:t>
              </a:r>
              <a:r>
                <a:rPr lang="it-IT" sz="1400" dirty="0" smtClean="0">
                  <a:solidFill>
                    <a:srgbClr val="00458A"/>
                  </a:solidFill>
                </a:rPr>
                <a:t>dell’agevolazione</a:t>
              </a:r>
              <a:r>
                <a:rPr lang="it-IT" sz="1400" b="0" dirty="0" smtClean="0">
                  <a:solidFill>
                    <a:srgbClr val="00458A"/>
                  </a:solidFill>
                </a:rPr>
                <a:t>, con mantenimento dell’efficacia della garanzia per il soggetto richiedente: le Disposizioni Operative introducono come novità rispetto al passato i casi di revoca dell’agevolazione distinguendoli dalle cause di inefficacia, qualora  (Parte II, G.2) :</a:t>
              </a:r>
            </a:p>
            <a:p>
              <a:pPr marL="533400" indent="-177800" algn="just" eaLnBrk="1" hangingPunct="1">
                <a:lnSpc>
                  <a:spcPct val="120000"/>
                </a:lnSpc>
                <a:spcBef>
                  <a:spcPts val="600"/>
                </a:spcBef>
                <a:buClrTx/>
                <a:buFont typeface="Arial" pitchFamily="34" charset="0"/>
                <a:buChar char="•"/>
                <a:defRPr/>
              </a:pPr>
              <a:r>
                <a:rPr lang="it-IT" sz="1400" b="0" dirty="0" smtClean="0">
                  <a:solidFill>
                    <a:srgbClr val="00458A"/>
                  </a:solidFill>
                </a:rPr>
                <a:t>la PMI non abbia provveduto a inviare la </a:t>
              </a:r>
              <a:r>
                <a:rPr lang="it-IT" sz="1400" b="0" dirty="0">
                  <a:solidFill>
                    <a:srgbClr val="00458A"/>
                  </a:solidFill>
                </a:rPr>
                <a:t>documentazione comprovante la realizzazione degli </a:t>
              </a:r>
              <a:r>
                <a:rPr lang="it-IT" sz="1400" b="0" dirty="0" smtClean="0">
                  <a:solidFill>
                    <a:srgbClr val="00458A"/>
                  </a:solidFill>
                </a:rPr>
                <a:t>investimenti</a:t>
              </a:r>
            </a:p>
            <a:p>
              <a:pPr marL="533400" indent="-177800" algn="just" eaLnBrk="1" hangingPunct="1">
                <a:lnSpc>
                  <a:spcPct val="120000"/>
                </a:lnSpc>
                <a:spcBef>
                  <a:spcPts val="600"/>
                </a:spcBef>
                <a:buClrTx/>
                <a:buFont typeface="Arial" pitchFamily="34" charset="0"/>
                <a:buChar char="•"/>
                <a:defRPr/>
              </a:pPr>
              <a:r>
                <a:rPr lang="it-IT" sz="1400" b="0" dirty="0" smtClean="0">
                  <a:solidFill>
                    <a:srgbClr val="00458A"/>
                  </a:solidFill>
                </a:rPr>
                <a:t>la PMI abbia </a:t>
              </a:r>
              <a:r>
                <a:rPr lang="it-IT" sz="1400" b="0" dirty="0">
                  <a:solidFill>
                    <a:srgbClr val="00458A"/>
                  </a:solidFill>
                </a:rPr>
                <a:t>compilato </a:t>
              </a:r>
              <a:r>
                <a:rPr lang="it-IT" sz="1400" b="0" dirty="0" smtClean="0">
                  <a:solidFill>
                    <a:srgbClr val="00458A"/>
                  </a:solidFill>
                </a:rPr>
                <a:t>il modulo di richiesta della garanzia </a:t>
              </a:r>
              <a:r>
                <a:rPr lang="it-IT" sz="1400" b="0" dirty="0">
                  <a:solidFill>
                    <a:srgbClr val="00458A"/>
                  </a:solidFill>
                </a:rPr>
                <a:t>sulla base di dati, notizie o dichiarazioni, mendaci, inesatte o reticenti, se quantitativamente e qualitativamente rilevanti ai fini dell’ammissibilità all’intervento del </a:t>
              </a:r>
              <a:r>
                <a:rPr lang="it-IT" sz="1400" b="0" dirty="0" smtClean="0">
                  <a:solidFill>
                    <a:srgbClr val="00458A"/>
                  </a:solidFill>
                </a:rPr>
                <a:t>Fondo;</a:t>
              </a:r>
              <a:endParaRPr lang="it-IT" sz="1400" b="0" dirty="0">
                <a:solidFill>
                  <a:srgbClr val="00458A"/>
                </a:solidFill>
              </a:endParaRPr>
            </a:p>
            <a:p>
              <a:pPr marL="533400" indent="-177800" algn="just" eaLnBrk="1" hangingPunct="1">
                <a:lnSpc>
                  <a:spcPct val="120000"/>
                </a:lnSpc>
                <a:spcBef>
                  <a:spcPts val="600"/>
                </a:spcBef>
                <a:buClrTx/>
                <a:buFont typeface="Arial" pitchFamily="34" charset="0"/>
                <a:buChar char="•"/>
                <a:defRPr/>
              </a:pPr>
              <a:r>
                <a:rPr lang="it-IT" sz="1400" b="0" dirty="0">
                  <a:solidFill>
                    <a:srgbClr val="00458A"/>
                  </a:solidFill>
                </a:rPr>
                <a:t>nell’operazione finanziaria subentri un nuovo soggetto non avente i requisiti per l’ammissione alla </a:t>
              </a:r>
              <a:r>
                <a:rPr lang="it-IT" sz="1400" b="0" dirty="0" smtClean="0">
                  <a:solidFill>
                    <a:srgbClr val="00458A"/>
                  </a:solidFill>
                </a:rPr>
                <a:t>garanzia.</a:t>
              </a:r>
            </a:p>
            <a:p>
              <a:pPr marL="0" indent="0" algn="just" eaLnBrk="1" hangingPunct="1">
                <a:lnSpc>
                  <a:spcPct val="120000"/>
                </a:lnSpc>
                <a:spcBef>
                  <a:spcPts val="600"/>
                </a:spcBef>
                <a:buClrTx/>
                <a:defRPr/>
              </a:pPr>
              <a:r>
                <a:rPr lang="it-IT" sz="1400" b="0" dirty="0" smtClean="0">
                  <a:solidFill>
                    <a:srgbClr val="00458A"/>
                  </a:solidFill>
                </a:rPr>
                <a:t>In </a:t>
              </a:r>
              <a:r>
                <a:rPr lang="it-IT" sz="1400" b="0" dirty="0">
                  <a:solidFill>
                    <a:srgbClr val="00458A"/>
                  </a:solidFill>
                </a:rPr>
                <a:t>caso </a:t>
              </a:r>
              <a:r>
                <a:rPr lang="it-IT" sz="1400" b="0" dirty="0" smtClean="0">
                  <a:solidFill>
                    <a:srgbClr val="00458A"/>
                  </a:solidFill>
                </a:rPr>
                <a:t>di </a:t>
              </a:r>
              <a:r>
                <a:rPr lang="it-IT" sz="1400" b="0" dirty="0">
                  <a:solidFill>
                    <a:srgbClr val="00458A"/>
                  </a:solidFill>
                </a:rPr>
                <a:t>revoca della concessione dell’agevolazione, </a:t>
              </a:r>
              <a:r>
                <a:rPr lang="it-IT" sz="1400" b="0" dirty="0" smtClean="0">
                  <a:solidFill>
                    <a:srgbClr val="00458A"/>
                  </a:solidFill>
                </a:rPr>
                <a:t>la PMI è tenuta </a:t>
              </a:r>
              <a:r>
                <a:rPr lang="it-IT" sz="1400" b="0" dirty="0">
                  <a:solidFill>
                    <a:srgbClr val="00458A"/>
                  </a:solidFill>
                </a:rPr>
                <a:t>a versare al Fondo un importo pari all’ESL comunicato dal Gestore </a:t>
              </a:r>
              <a:r>
                <a:rPr lang="it-IT" sz="1400" b="0" dirty="0" smtClean="0">
                  <a:solidFill>
                    <a:srgbClr val="00458A"/>
                  </a:solidFill>
                </a:rPr>
                <a:t>in fase di ammissione </a:t>
              </a:r>
              <a:r>
                <a:rPr lang="it-IT" sz="1400" b="0" dirty="0">
                  <a:solidFill>
                    <a:srgbClr val="00458A"/>
                  </a:solidFill>
                </a:rPr>
                <a:t>alla </a:t>
              </a:r>
              <a:r>
                <a:rPr lang="it-IT" sz="1400" b="0" dirty="0" smtClean="0">
                  <a:solidFill>
                    <a:srgbClr val="00458A"/>
                  </a:solidFill>
                </a:rPr>
                <a:t>garanzia.</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ttangolo 22"/>
          <p:cNvSpPr/>
          <p:nvPr/>
        </p:nvSpPr>
        <p:spPr bwMode="auto">
          <a:xfrm>
            <a:off x="1022350" y="4187904"/>
            <a:ext cx="7513643" cy="2124000"/>
          </a:xfrm>
          <a:prstGeom prst="rect">
            <a:avLst/>
          </a:prstGeom>
          <a:solidFill>
            <a:schemeClr val="bg1">
              <a:lumMod val="95000"/>
            </a:schemeClr>
          </a:solidFill>
          <a:ln w="9525" algn="ctr">
            <a:noFill/>
            <a:miter lim="800000"/>
            <a:headEnd/>
            <a:tailEnd/>
          </a:ln>
          <a:effectLst/>
        </p:spPr>
        <p:txBody>
          <a:bodyPr lIns="91432" tIns="45716" rIns="91432" bIns="45716" rtlCol="0" anchor="ctr">
            <a:noAutofit/>
          </a:bodyPr>
          <a:lstStyle/>
          <a:p>
            <a:pPr marL="0" indent="0" algn="ctr" eaLnBrk="1" hangingPunct="1">
              <a:lnSpc>
                <a:spcPct val="150000"/>
              </a:lnSpc>
              <a:buFont typeface="Wingdings" pitchFamily="2" charset="2"/>
              <a:buChar char="w"/>
              <a:tabLst>
                <a:tab pos="536575" algn="l"/>
              </a:tabLst>
            </a:pPr>
            <a:endParaRPr lang="it-IT" sz="1200" dirty="0" smtClean="0"/>
          </a:p>
        </p:txBody>
      </p:sp>
      <p:sp>
        <p:nvSpPr>
          <p:cNvPr id="5122" name="Segnaposto numero diapositiva 5"/>
          <p:cNvSpPr>
            <a:spLocks noGrp="1"/>
          </p:cNvSpPr>
          <p:nvPr>
            <p:ph type="sldNum" sz="quarter" idx="12"/>
          </p:nvPr>
        </p:nvSpPr>
        <p:spPr>
          <a:noFill/>
        </p:spPr>
        <p:txBody>
          <a:bodyPr/>
          <a:lstStyle/>
          <a:p>
            <a:fld id="{96CAEA4D-5093-4342-9C97-D3E2DC6DE568}" type="slidenum">
              <a:rPr lang="it-IT" smtClean="0"/>
              <a:pPr/>
              <a:t>3</a:t>
            </a:fld>
            <a:endParaRPr lang="it-IT" dirty="0" smtClean="0"/>
          </a:p>
        </p:txBody>
      </p:sp>
      <p:sp>
        <p:nvSpPr>
          <p:cNvPr id="5123" name="Rectangle 2"/>
          <p:cNvSpPr>
            <a:spLocks noGrp="1" noChangeArrowheads="1"/>
          </p:cNvSpPr>
          <p:nvPr>
            <p:ph type="title"/>
          </p:nvPr>
        </p:nvSpPr>
        <p:spPr bwMode="auto">
          <a:xfrm>
            <a:off x="1022350" y="333375"/>
            <a:ext cx="8229600" cy="5730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it-IT" dirty="0" smtClean="0">
                <a:solidFill>
                  <a:srgbClr val="00458A"/>
                </a:solidFill>
              </a:rPr>
              <a:t>Misure di recente adozione</a:t>
            </a:r>
            <a:br>
              <a:rPr lang="it-IT" dirty="0" smtClean="0">
                <a:solidFill>
                  <a:srgbClr val="00458A"/>
                </a:solidFill>
              </a:rPr>
            </a:br>
            <a:r>
              <a:rPr lang="it-IT" sz="1600" dirty="0" smtClean="0">
                <a:solidFill>
                  <a:srgbClr val="00458A"/>
                </a:solidFill>
              </a:rPr>
              <a:t>Sistema attuale</a:t>
            </a:r>
          </a:p>
        </p:txBody>
      </p:sp>
      <p:pic>
        <p:nvPicPr>
          <p:cNvPr id="13" name="Picture 30"/>
          <p:cNvPicPr>
            <a:picLocks noChangeAspect="1" noChangeArrowheads="1"/>
          </p:cNvPicPr>
          <p:nvPr/>
        </p:nvPicPr>
        <p:blipFill>
          <a:blip r:embed="rId4" cstate="print"/>
          <a:srcRect/>
          <a:stretch>
            <a:fillRect/>
          </a:stretch>
        </p:blipFill>
        <p:spPr bwMode="auto">
          <a:xfrm>
            <a:off x="2936877" y="1627185"/>
            <a:ext cx="3076575" cy="715962"/>
          </a:xfrm>
          <a:prstGeom prst="rect">
            <a:avLst/>
          </a:prstGeom>
          <a:noFill/>
          <a:ln w="9525">
            <a:solidFill>
              <a:schemeClr val="tx1"/>
            </a:solidFill>
            <a:miter lim="800000"/>
            <a:headEnd/>
            <a:tailEnd/>
          </a:ln>
        </p:spPr>
      </p:pic>
      <p:sp>
        <p:nvSpPr>
          <p:cNvPr id="14" name="AutoShape 3"/>
          <p:cNvSpPr>
            <a:spLocks noChangeArrowheads="1"/>
          </p:cNvSpPr>
          <p:nvPr/>
        </p:nvSpPr>
        <p:spPr bwMode="auto">
          <a:xfrm>
            <a:off x="3579653" y="2897187"/>
            <a:ext cx="1979612" cy="531813"/>
          </a:xfrm>
          <a:prstGeom prst="roundRect">
            <a:avLst>
              <a:gd name="adj" fmla="val 16667"/>
            </a:avLst>
          </a:prstGeom>
          <a:solidFill>
            <a:srgbClr val="00458A"/>
          </a:solidFill>
          <a:ln w="9525">
            <a:noFill/>
            <a:round/>
            <a:headEnd/>
            <a:tailEnd/>
          </a:ln>
        </p:spPr>
        <p:txBody>
          <a:bodyPr wrap="none" anchor="ctr"/>
          <a:lstStyle/>
          <a:p>
            <a:pPr algn="ctr"/>
            <a:r>
              <a:rPr lang="it-IT" sz="1400" dirty="0" smtClean="0">
                <a:solidFill>
                  <a:schemeClr val="bg1"/>
                </a:solidFill>
              </a:rPr>
              <a:t>RTI</a:t>
            </a:r>
            <a:endParaRPr lang="it-IT" sz="1400" dirty="0">
              <a:solidFill>
                <a:schemeClr val="bg1"/>
              </a:solidFill>
            </a:endParaRPr>
          </a:p>
        </p:txBody>
      </p:sp>
      <p:sp>
        <p:nvSpPr>
          <p:cNvPr id="15" name="AutoShape 86"/>
          <p:cNvSpPr>
            <a:spLocks noChangeArrowheads="1"/>
          </p:cNvSpPr>
          <p:nvPr>
            <p:custDataLst>
              <p:tags r:id="rId1"/>
            </p:custDataLst>
          </p:nvPr>
        </p:nvSpPr>
        <p:spPr bwMode="auto">
          <a:xfrm>
            <a:off x="4119403" y="2582862"/>
            <a:ext cx="900112" cy="125412"/>
          </a:xfrm>
          <a:prstGeom prst="triangle">
            <a:avLst>
              <a:gd name="adj" fmla="val 50000"/>
            </a:avLst>
          </a:prstGeom>
          <a:solidFill>
            <a:srgbClr val="747678"/>
          </a:solidFill>
          <a:ln w="9525">
            <a:noFill/>
            <a:miter lim="800000"/>
            <a:headEnd/>
            <a:tailEnd/>
          </a:ln>
        </p:spPr>
        <p:txBody>
          <a:bodyPr vert="eaVert" wrap="none" anchor="ctr"/>
          <a:lstStyle/>
          <a:p>
            <a:pPr algn="r" fontAlgn="auto">
              <a:spcBef>
                <a:spcPts val="0"/>
              </a:spcBef>
              <a:spcAft>
                <a:spcPts val="0"/>
              </a:spcAft>
              <a:buClrTx/>
              <a:buFontTx/>
              <a:buNone/>
              <a:defRPr/>
            </a:pPr>
            <a:endParaRPr lang="it-IT" sz="1200" b="0" kern="0" dirty="0">
              <a:solidFill>
                <a:sysClr val="windowText" lastClr="000000"/>
              </a:solidFill>
              <a:ea typeface="+mn-ea"/>
            </a:endParaRPr>
          </a:p>
        </p:txBody>
      </p:sp>
      <p:sp>
        <p:nvSpPr>
          <p:cNvPr id="16" name="AutoShape 86"/>
          <p:cNvSpPr>
            <a:spLocks noChangeArrowheads="1"/>
          </p:cNvSpPr>
          <p:nvPr>
            <p:custDataLst>
              <p:tags r:id="rId2"/>
            </p:custDataLst>
          </p:nvPr>
        </p:nvSpPr>
        <p:spPr bwMode="auto">
          <a:xfrm rot="10800000">
            <a:off x="4119403" y="3601244"/>
            <a:ext cx="900112" cy="125412"/>
          </a:xfrm>
          <a:prstGeom prst="triangle">
            <a:avLst>
              <a:gd name="adj" fmla="val 50000"/>
            </a:avLst>
          </a:prstGeom>
          <a:solidFill>
            <a:srgbClr val="747678"/>
          </a:solidFill>
          <a:ln w="9525">
            <a:noFill/>
            <a:miter lim="800000"/>
            <a:headEnd/>
            <a:tailEnd/>
          </a:ln>
        </p:spPr>
        <p:txBody>
          <a:bodyPr vert="eaVert" wrap="none" anchor="ctr"/>
          <a:lstStyle/>
          <a:p>
            <a:pPr algn="r" fontAlgn="auto">
              <a:spcBef>
                <a:spcPts val="0"/>
              </a:spcBef>
              <a:spcAft>
                <a:spcPts val="0"/>
              </a:spcAft>
              <a:buClrTx/>
              <a:buFontTx/>
              <a:buNone/>
              <a:defRPr/>
            </a:pPr>
            <a:endParaRPr lang="it-IT" sz="1200" b="0" kern="0" dirty="0">
              <a:solidFill>
                <a:sysClr val="windowText" lastClr="000000"/>
              </a:solidFill>
              <a:ea typeface="+mn-ea"/>
            </a:endParaRPr>
          </a:p>
        </p:txBody>
      </p:sp>
      <p:pic>
        <p:nvPicPr>
          <p:cNvPr id="18" name="Immagine 17" descr="artigiancassa.jpg"/>
          <p:cNvPicPr>
            <a:picLocks noChangeAspect="1"/>
          </p:cNvPicPr>
          <p:nvPr/>
        </p:nvPicPr>
        <p:blipFill>
          <a:blip r:embed="rId5" cstate="print"/>
          <a:stretch>
            <a:fillRect/>
          </a:stretch>
        </p:blipFill>
        <p:spPr>
          <a:xfrm>
            <a:off x="3371827" y="4510083"/>
            <a:ext cx="2093143" cy="396000"/>
          </a:xfrm>
          <a:prstGeom prst="rect">
            <a:avLst/>
          </a:prstGeom>
          <a:ln>
            <a:solidFill>
              <a:schemeClr val="bg1">
                <a:lumMod val="75000"/>
              </a:schemeClr>
            </a:solidFill>
          </a:ln>
        </p:spPr>
      </p:pic>
      <p:pic>
        <p:nvPicPr>
          <p:cNvPr id="19" name="Immagine 18" descr="logo_mcc.jpg"/>
          <p:cNvPicPr>
            <a:picLocks/>
          </p:cNvPicPr>
          <p:nvPr/>
        </p:nvPicPr>
        <p:blipFill>
          <a:blip r:embed="rId6" cstate="print"/>
          <a:stretch>
            <a:fillRect/>
          </a:stretch>
        </p:blipFill>
        <p:spPr>
          <a:xfrm>
            <a:off x="1689096" y="4510083"/>
            <a:ext cx="1152000" cy="504000"/>
          </a:xfrm>
          <a:prstGeom prst="rect">
            <a:avLst/>
          </a:prstGeom>
          <a:ln>
            <a:solidFill>
              <a:schemeClr val="bg1">
                <a:lumMod val="75000"/>
              </a:schemeClr>
            </a:solidFill>
          </a:ln>
        </p:spPr>
      </p:pic>
      <p:pic>
        <p:nvPicPr>
          <p:cNvPr id="20" name="Immagine 19" descr="mps.jpg"/>
          <p:cNvPicPr>
            <a:picLocks noChangeAspect="1"/>
          </p:cNvPicPr>
          <p:nvPr/>
        </p:nvPicPr>
        <p:blipFill>
          <a:blip r:embed="rId7" cstate="print"/>
          <a:stretch>
            <a:fillRect/>
          </a:stretch>
        </p:blipFill>
        <p:spPr>
          <a:xfrm>
            <a:off x="6373815" y="4510083"/>
            <a:ext cx="1152000" cy="438856"/>
          </a:xfrm>
          <a:prstGeom prst="rect">
            <a:avLst/>
          </a:prstGeom>
          <a:ln>
            <a:solidFill>
              <a:schemeClr val="bg1">
                <a:lumMod val="75000"/>
              </a:schemeClr>
            </a:solidFill>
          </a:ln>
        </p:spPr>
      </p:pic>
      <p:pic>
        <p:nvPicPr>
          <p:cNvPr id="21" name="Immagine 20" descr="mediocredito_italiano.jpg"/>
          <p:cNvPicPr>
            <a:picLocks/>
          </p:cNvPicPr>
          <p:nvPr/>
        </p:nvPicPr>
        <p:blipFill>
          <a:blip r:embed="rId8" cstate="print"/>
          <a:stretch>
            <a:fillRect/>
          </a:stretch>
        </p:blipFill>
        <p:spPr>
          <a:xfrm>
            <a:off x="2049459" y="5591209"/>
            <a:ext cx="2520000" cy="252000"/>
          </a:xfrm>
          <a:prstGeom prst="rect">
            <a:avLst/>
          </a:prstGeom>
          <a:ln>
            <a:solidFill>
              <a:schemeClr val="bg1">
                <a:lumMod val="75000"/>
              </a:schemeClr>
            </a:solidFill>
          </a:ln>
        </p:spPr>
      </p:pic>
      <p:pic>
        <p:nvPicPr>
          <p:cNvPr id="22" name="Immagine 21" descr="icbpi.jpg"/>
          <p:cNvPicPr>
            <a:picLocks/>
          </p:cNvPicPr>
          <p:nvPr/>
        </p:nvPicPr>
        <p:blipFill>
          <a:blip r:embed="rId9" cstate="print"/>
          <a:stretch>
            <a:fillRect/>
          </a:stretch>
        </p:blipFill>
        <p:spPr>
          <a:xfrm>
            <a:off x="5509452" y="5706000"/>
            <a:ext cx="1152000" cy="288000"/>
          </a:xfrm>
          <a:prstGeom prst="rect">
            <a:avLst/>
          </a:prstGeom>
          <a:ln>
            <a:solidFill>
              <a:schemeClr val="bg1">
                <a:lumMod val="75000"/>
              </a:schemeClr>
            </a:solid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4"/>
          <p:cNvSpPr>
            <a:spLocks noGrp="1" noChangeArrowheads="1"/>
          </p:cNvSpPr>
          <p:nvPr>
            <p:ph type="title"/>
          </p:nvPr>
        </p:nvSpPr>
        <p:spPr>
          <a:xfrm>
            <a:off x="1042988" y="260350"/>
            <a:ext cx="7751762" cy="431800"/>
          </a:xfrm>
          <a:extLst/>
        </p:spPr>
        <p:txBody>
          <a:bodyPr lIns="91432" tIns="45716" rIns="91432" bIns="45716" rtlCol="0" anchor="t">
            <a:normAutofit fontScale="90000"/>
          </a:bodyPr>
          <a:lstStyle/>
          <a:p>
            <a:pPr algn="l" eaLnBrk="1" fontAlgn="auto" hangingPunct="1">
              <a:spcAft>
                <a:spcPts val="0"/>
              </a:spcAft>
              <a:defRPr/>
            </a:pPr>
            <a:r>
              <a:rPr lang="it-IT" sz="2700" b="1" dirty="0" smtClean="0"/>
              <a:t>La Governance</a:t>
            </a:r>
          </a:p>
        </p:txBody>
      </p:sp>
      <p:sp>
        <p:nvSpPr>
          <p:cNvPr id="32771" name="Line 5"/>
          <p:cNvSpPr>
            <a:spLocks noChangeShapeType="1"/>
          </p:cNvSpPr>
          <p:nvPr/>
        </p:nvSpPr>
        <p:spPr bwMode="auto">
          <a:xfrm>
            <a:off x="1220788" y="3265488"/>
            <a:ext cx="7496175" cy="0"/>
          </a:xfrm>
          <a:prstGeom prst="line">
            <a:avLst/>
          </a:prstGeom>
          <a:noFill/>
          <a:ln w="31750">
            <a:noFill/>
            <a:round/>
            <a:headEnd/>
            <a:tailEnd/>
          </a:ln>
        </p:spPr>
        <p:txBody>
          <a:bodyPr lIns="96661" tIns="48331" rIns="96661" bIns="48331" anchor="ctr"/>
          <a:lstStyle/>
          <a:p>
            <a:endParaRPr lang="it-IT"/>
          </a:p>
        </p:txBody>
      </p:sp>
      <p:sp>
        <p:nvSpPr>
          <p:cNvPr id="32772" name="Line 6"/>
          <p:cNvSpPr>
            <a:spLocks noChangeShapeType="1"/>
          </p:cNvSpPr>
          <p:nvPr/>
        </p:nvSpPr>
        <p:spPr bwMode="auto">
          <a:xfrm>
            <a:off x="8716963" y="2262188"/>
            <a:ext cx="0" cy="4325937"/>
          </a:xfrm>
          <a:prstGeom prst="line">
            <a:avLst/>
          </a:prstGeom>
          <a:noFill/>
          <a:ln w="31750">
            <a:noFill/>
            <a:round/>
            <a:headEnd/>
            <a:tailEnd/>
          </a:ln>
        </p:spPr>
        <p:txBody>
          <a:bodyPr lIns="96661" tIns="48331" rIns="96661" bIns="48331" anchor="ctr"/>
          <a:lstStyle/>
          <a:p>
            <a:endParaRPr lang="it-IT"/>
          </a:p>
        </p:txBody>
      </p:sp>
      <p:sp>
        <p:nvSpPr>
          <p:cNvPr id="32773" name="Line 7"/>
          <p:cNvSpPr>
            <a:spLocks noChangeShapeType="1"/>
          </p:cNvSpPr>
          <p:nvPr/>
        </p:nvSpPr>
        <p:spPr bwMode="auto">
          <a:xfrm>
            <a:off x="981075" y="1676400"/>
            <a:ext cx="7902575" cy="0"/>
          </a:xfrm>
          <a:prstGeom prst="line">
            <a:avLst/>
          </a:prstGeom>
          <a:noFill/>
          <a:ln w="31750">
            <a:noFill/>
            <a:round/>
            <a:headEnd/>
            <a:tailEnd/>
          </a:ln>
        </p:spPr>
        <p:txBody>
          <a:bodyPr lIns="96661" tIns="48331" rIns="96661" bIns="48331" anchor="ctr"/>
          <a:lstStyle/>
          <a:p>
            <a:endParaRPr lang="it-IT"/>
          </a:p>
        </p:txBody>
      </p:sp>
      <p:sp>
        <p:nvSpPr>
          <p:cNvPr id="32774" name="Line 8"/>
          <p:cNvSpPr>
            <a:spLocks noChangeShapeType="1"/>
          </p:cNvSpPr>
          <p:nvPr/>
        </p:nvSpPr>
        <p:spPr bwMode="auto">
          <a:xfrm>
            <a:off x="8883650" y="1676400"/>
            <a:ext cx="0" cy="1677988"/>
          </a:xfrm>
          <a:prstGeom prst="line">
            <a:avLst/>
          </a:prstGeom>
          <a:noFill/>
          <a:ln w="31750">
            <a:noFill/>
            <a:round/>
            <a:headEnd/>
            <a:tailEnd/>
          </a:ln>
        </p:spPr>
        <p:txBody>
          <a:bodyPr lIns="96661" tIns="48331" rIns="96661" bIns="48331" anchor="ctr"/>
          <a:lstStyle/>
          <a:p>
            <a:endParaRPr lang="it-IT"/>
          </a:p>
        </p:txBody>
      </p:sp>
      <p:sp>
        <p:nvSpPr>
          <p:cNvPr id="14" name="Rectangle 4"/>
          <p:cNvSpPr txBox="1">
            <a:spLocks noChangeArrowheads="1"/>
          </p:cNvSpPr>
          <p:nvPr/>
        </p:nvSpPr>
        <p:spPr>
          <a:xfrm>
            <a:off x="1042988" y="2708275"/>
            <a:ext cx="3600450" cy="3879850"/>
          </a:xfrm>
          <a:prstGeom prst="rect">
            <a:avLst/>
          </a:prstGeom>
          <a:solidFill>
            <a:srgbClr val="99CCFF">
              <a:alpha val="10196"/>
            </a:srgbClr>
          </a:solidFill>
          <a:ln w="12700">
            <a:solidFill>
              <a:srgbClr val="0070C0"/>
            </a:solidFill>
            <a:prstDash val="sysDot"/>
            <a:miter lim="800000"/>
            <a:headEnd/>
            <a:tailEnd/>
          </a:ln>
        </p:spPr>
        <p:txBody>
          <a:bodyPr/>
          <a:lstStyle>
            <a:lvl1pPr marL="268288" indent="-268288"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cs typeface="+mn-cs"/>
              </a:defRPr>
            </a:lvl1pPr>
            <a:lvl2pPr marL="719138"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2pPr>
            <a:lvl3pPr marL="1169988"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3pPr>
            <a:lvl4pPr marL="1620838" indent="-271463"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4pPr>
            <a:lvl5pPr marL="2165350"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5pPr>
            <a:lvl6pPr marL="26225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6pPr>
            <a:lvl7pPr marL="30797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7pPr>
            <a:lvl8pPr marL="35369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8pPr>
            <a:lvl9pPr marL="39941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9pPr>
          </a:lstStyle>
          <a:p>
            <a:pPr marL="261938" indent="0" algn="ctr" eaLnBrk="1" hangingPunct="1">
              <a:spcAft>
                <a:spcPts val="600"/>
              </a:spcAft>
              <a:buFont typeface="Webdings" pitchFamily="18" charset="2"/>
              <a:buNone/>
              <a:tabLst>
                <a:tab pos="449263" algn="l"/>
              </a:tabLst>
              <a:defRPr/>
            </a:pPr>
            <a:r>
              <a:rPr lang="it-IT" sz="1400" u="sng" dirty="0" smtClean="0">
                <a:solidFill>
                  <a:srgbClr val="1F497D"/>
                </a:solidFill>
              </a:rPr>
              <a:t>IL COMITATO </a:t>
            </a:r>
            <a:r>
              <a:rPr lang="it-IT" sz="1400" u="sng" dirty="0" err="1" smtClean="0">
                <a:solidFill>
                  <a:srgbClr val="1F497D"/>
                </a:solidFill>
              </a:rPr>
              <a:t>DI</a:t>
            </a:r>
            <a:r>
              <a:rPr lang="it-IT" sz="1400" u="sng" dirty="0" smtClean="0">
                <a:solidFill>
                  <a:srgbClr val="1F497D"/>
                </a:solidFill>
              </a:rPr>
              <a:t> GESTIONE</a:t>
            </a:r>
          </a:p>
          <a:p>
            <a:pPr indent="-6350" algn="just" eaLnBrk="1" hangingPunct="1">
              <a:spcAft>
                <a:spcPts val="600"/>
              </a:spcAft>
              <a:buFont typeface="Webdings" pitchFamily="18" charset="2"/>
              <a:buNone/>
              <a:tabLst>
                <a:tab pos="449263" algn="l"/>
              </a:tabLst>
              <a:defRPr/>
            </a:pPr>
            <a:endParaRPr lang="it-IT" sz="1050" dirty="0" smtClean="0">
              <a:latin typeface="+mj-lt"/>
            </a:endParaRPr>
          </a:p>
          <a:p>
            <a:pPr indent="-6350" eaLnBrk="1" hangingPunct="1">
              <a:spcAft>
                <a:spcPts val="600"/>
              </a:spcAft>
              <a:buFont typeface="Webdings" pitchFamily="18" charset="2"/>
              <a:buNone/>
              <a:tabLst>
                <a:tab pos="449263" algn="l"/>
              </a:tabLst>
              <a:defRPr/>
            </a:pPr>
            <a:r>
              <a:rPr lang="it-IT" b="0" dirty="0" smtClean="0">
                <a:latin typeface="+mj-lt"/>
              </a:rPr>
              <a:t>E’ composto da </a:t>
            </a:r>
            <a:r>
              <a:rPr lang="it-IT" dirty="0" smtClean="0">
                <a:latin typeface="+mj-lt"/>
              </a:rPr>
              <a:t>21 membri </a:t>
            </a:r>
            <a:r>
              <a:rPr lang="it-IT" b="0" dirty="0" smtClean="0">
                <a:latin typeface="+mj-lt"/>
              </a:rPr>
              <a:t>in rappresentanza di:</a:t>
            </a:r>
          </a:p>
          <a:p>
            <a:pPr indent="-6350" eaLnBrk="1" hangingPunct="1">
              <a:spcAft>
                <a:spcPts val="600"/>
              </a:spcAft>
              <a:tabLst>
                <a:tab pos="449263" algn="l"/>
              </a:tabLst>
              <a:defRPr/>
            </a:pPr>
            <a:r>
              <a:rPr lang="it-IT" b="0" dirty="0" smtClean="0">
                <a:latin typeface="+mj-lt"/>
              </a:rPr>
              <a:t>MISE (6)</a:t>
            </a:r>
          </a:p>
          <a:p>
            <a:pPr indent="-6350" eaLnBrk="1" hangingPunct="1">
              <a:spcAft>
                <a:spcPts val="600"/>
              </a:spcAft>
              <a:tabLst>
                <a:tab pos="449263" algn="l"/>
              </a:tabLst>
              <a:defRPr/>
            </a:pPr>
            <a:r>
              <a:rPr lang="it-IT" b="0" dirty="0" smtClean="0">
                <a:latin typeface="+mj-lt"/>
              </a:rPr>
              <a:t>MIT (1)</a:t>
            </a:r>
          </a:p>
          <a:p>
            <a:pPr indent="-6350" eaLnBrk="1" hangingPunct="1">
              <a:spcAft>
                <a:spcPts val="600"/>
              </a:spcAft>
              <a:tabLst>
                <a:tab pos="449263" algn="l"/>
              </a:tabLst>
              <a:defRPr/>
            </a:pPr>
            <a:r>
              <a:rPr lang="it-IT" b="0" dirty="0" smtClean="0">
                <a:latin typeface="+mj-lt"/>
              </a:rPr>
              <a:t>MEF (1)</a:t>
            </a:r>
          </a:p>
          <a:p>
            <a:pPr indent="-6350" eaLnBrk="1" hangingPunct="1">
              <a:spcAft>
                <a:spcPts val="600"/>
              </a:spcAft>
              <a:tabLst>
                <a:tab pos="449263" algn="l"/>
              </a:tabLst>
              <a:defRPr/>
            </a:pPr>
            <a:r>
              <a:rPr lang="it-IT" b="0" dirty="0" err="1" smtClean="0">
                <a:latin typeface="+mj-lt"/>
              </a:rPr>
              <a:t>MiPAAF</a:t>
            </a:r>
            <a:r>
              <a:rPr lang="it-IT" b="0" dirty="0" smtClean="0">
                <a:latin typeface="+mj-lt"/>
              </a:rPr>
              <a:t> (1)</a:t>
            </a:r>
          </a:p>
          <a:p>
            <a:pPr indent="-6350" eaLnBrk="1" hangingPunct="1">
              <a:spcAft>
                <a:spcPts val="600"/>
              </a:spcAft>
              <a:tabLst>
                <a:tab pos="449263" algn="l"/>
              </a:tabLst>
              <a:defRPr/>
            </a:pPr>
            <a:r>
              <a:rPr lang="it-IT" b="0" dirty="0" smtClean="0">
                <a:latin typeface="+mj-lt"/>
              </a:rPr>
              <a:t>MIUR (1)</a:t>
            </a:r>
          </a:p>
          <a:p>
            <a:pPr indent="-6350" eaLnBrk="1" hangingPunct="1">
              <a:spcAft>
                <a:spcPts val="600"/>
              </a:spcAft>
              <a:tabLst>
                <a:tab pos="449263" algn="l"/>
              </a:tabLst>
              <a:defRPr/>
            </a:pPr>
            <a:r>
              <a:rPr lang="it-IT" b="0" dirty="0" smtClean="0">
                <a:latin typeface="+mj-lt"/>
              </a:rPr>
              <a:t>Regioni (1)</a:t>
            </a:r>
          </a:p>
          <a:p>
            <a:pPr indent="-6350" eaLnBrk="1" hangingPunct="1">
              <a:spcAft>
                <a:spcPts val="600"/>
              </a:spcAft>
              <a:tabLst>
                <a:tab pos="449263" algn="l"/>
              </a:tabLst>
              <a:defRPr/>
            </a:pPr>
            <a:r>
              <a:rPr lang="it-IT" b="0" dirty="0" smtClean="0">
                <a:latin typeface="+mj-lt"/>
              </a:rPr>
              <a:t>ABI (1)</a:t>
            </a:r>
          </a:p>
          <a:p>
            <a:pPr indent="-6350" eaLnBrk="1" hangingPunct="1">
              <a:spcAft>
                <a:spcPts val="600"/>
              </a:spcAft>
              <a:tabLst>
                <a:tab pos="449263" algn="l"/>
              </a:tabLst>
              <a:defRPr/>
            </a:pPr>
            <a:r>
              <a:rPr lang="it-IT" b="0" dirty="0" smtClean="0">
                <a:latin typeface="+mj-lt"/>
              </a:rPr>
              <a:t>Categorie (Confindustria, </a:t>
            </a:r>
            <a:r>
              <a:rPr lang="it-IT" sz="1200" b="0" dirty="0" smtClean="0"/>
              <a:t>Confapi, Confcommercio, </a:t>
            </a:r>
            <a:r>
              <a:rPr lang="it-IT" sz="1200" b="0" dirty="0" err="1" smtClean="0"/>
              <a:t>Confesercenti</a:t>
            </a:r>
            <a:r>
              <a:rPr lang="it-IT" sz="1200" b="0" dirty="0" smtClean="0"/>
              <a:t>, Confartigianato, CNA, </a:t>
            </a:r>
            <a:r>
              <a:rPr lang="it-IT" sz="1200" b="0" dirty="0" err="1" smtClean="0"/>
              <a:t>Casartigiani</a:t>
            </a:r>
            <a:r>
              <a:rPr lang="it-IT" sz="1200" b="0" dirty="0" smtClean="0"/>
              <a:t>,  </a:t>
            </a:r>
            <a:r>
              <a:rPr lang="it-IT" sz="1200" b="0" dirty="0" err="1" smtClean="0"/>
              <a:t>Unatras</a:t>
            </a:r>
            <a:r>
              <a:rPr lang="it-IT" sz="1200" b="0" dirty="0" smtClean="0"/>
              <a:t> e </a:t>
            </a:r>
            <a:r>
              <a:rPr lang="it-IT" sz="1200" b="0" dirty="0" err="1" smtClean="0"/>
              <a:t>Confcooperative</a:t>
            </a:r>
            <a:r>
              <a:rPr lang="it-IT" sz="1200" b="0" dirty="0" smtClean="0"/>
              <a:t>)</a:t>
            </a:r>
            <a:endParaRPr lang="it-IT" b="0" dirty="0" smtClean="0">
              <a:latin typeface="+mj-lt"/>
            </a:endParaRPr>
          </a:p>
          <a:p>
            <a:pPr indent="-6350" eaLnBrk="1" hangingPunct="1">
              <a:spcAft>
                <a:spcPts val="600"/>
              </a:spcAft>
              <a:buFont typeface="Webdings" pitchFamily="18" charset="2"/>
              <a:buNone/>
              <a:tabLst>
                <a:tab pos="449263" algn="l"/>
              </a:tabLst>
              <a:defRPr/>
            </a:pPr>
            <a:r>
              <a:rPr lang="it-IT" b="0" dirty="0" smtClean="0">
                <a:latin typeface="+mj-lt"/>
              </a:rPr>
              <a:t> </a:t>
            </a:r>
            <a:endParaRPr lang="it-IT" sz="1200" dirty="0" smtClean="0">
              <a:latin typeface="+mj-lt"/>
            </a:endParaRPr>
          </a:p>
        </p:txBody>
      </p:sp>
      <p:sp>
        <p:nvSpPr>
          <p:cNvPr id="32776" name="CasellaDiTesto 7"/>
          <p:cNvSpPr txBox="1">
            <a:spLocks noChangeArrowheads="1"/>
          </p:cNvSpPr>
          <p:nvPr/>
        </p:nvSpPr>
        <p:spPr bwMode="auto">
          <a:xfrm>
            <a:off x="1331913" y="1196975"/>
            <a:ext cx="7200900" cy="1092200"/>
          </a:xfrm>
          <a:prstGeom prst="rect">
            <a:avLst/>
          </a:prstGeom>
          <a:noFill/>
          <a:ln w="9525">
            <a:solidFill>
              <a:srgbClr val="1F497D"/>
            </a:solidFill>
            <a:miter lim="800000"/>
            <a:headEnd/>
            <a:tailEnd/>
          </a:ln>
        </p:spPr>
        <p:txBody>
          <a:bodyPr>
            <a:spAutoFit/>
          </a:bodyPr>
          <a:lstStyle/>
          <a:p>
            <a:pPr algn="ctr"/>
            <a:r>
              <a:rPr lang="it-IT" sz="1300" b="0">
                <a:solidFill>
                  <a:schemeClr val="tx1"/>
                </a:solidFill>
              </a:rPr>
              <a:t>L’amministrazione del Fondo è affidata ad un </a:t>
            </a:r>
            <a:r>
              <a:rPr lang="it-IT" sz="1300">
                <a:solidFill>
                  <a:schemeClr val="tx1"/>
                </a:solidFill>
              </a:rPr>
              <a:t>Comitato di gestione </a:t>
            </a:r>
            <a:r>
              <a:rPr lang="it-IT" sz="1300" b="0">
                <a:solidFill>
                  <a:schemeClr val="tx1"/>
                </a:solidFill>
              </a:rPr>
              <a:t>composto da </a:t>
            </a:r>
            <a:r>
              <a:rPr lang="it-IT" sz="1300">
                <a:solidFill>
                  <a:schemeClr val="tx1"/>
                </a:solidFill>
              </a:rPr>
              <a:t>rappresentanti delle Amministrazioni Centrali, Locali, dell’ABI e delle categorie.</a:t>
            </a:r>
          </a:p>
          <a:p>
            <a:pPr algn="ctr"/>
            <a:r>
              <a:rPr lang="it-IT" sz="1300" b="0">
                <a:solidFill>
                  <a:schemeClr val="tx1"/>
                </a:solidFill>
              </a:rPr>
              <a:t>Il </a:t>
            </a:r>
            <a:r>
              <a:rPr lang="it-IT" sz="1300">
                <a:solidFill>
                  <a:schemeClr val="tx1"/>
                </a:solidFill>
              </a:rPr>
              <a:t>gestore</a:t>
            </a:r>
            <a:r>
              <a:rPr lang="it-IT" sz="1300" b="0">
                <a:solidFill>
                  <a:schemeClr val="tx1"/>
                </a:solidFill>
              </a:rPr>
              <a:t> del Fondo, che si occupa dell’istruttoria delle pratiche, è attualmente un </a:t>
            </a:r>
            <a:r>
              <a:rPr lang="it-IT" sz="1300">
                <a:solidFill>
                  <a:schemeClr val="tx1"/>
                </a:solidFill>
              </a:rPr>
              <a:t>Raggruppamento Temporaneo di Imprese </a:t>
            </a:r>
            <a:r>
              <a:rPr lang="it-IT" sz="1300" b="0">
                <a:solidFill>
                  <a:schemeClr val="tx1"/>
                </a:solidFill>
              </a:rPr>
              <a:t>in cui </a:t>
            </a:r>
            <a:r>
              <a:rPr lang="it-IT" sz="1300">
                <a:solidFill>
                  <a:schemeClr val="tx1"/>
                </a:solidFill>
              </a:rPr>
              <a:t>Mediocredito Centrale </a:t>
            </a:r>
            <a:r>
              <a:rPr lang="it-IT" sz="1300" b="0">
                <a:solidFill>
                  <a:schemeClr val="tx1"/>
                </a:solidFill>
              </a:rPr>
              <a:t>agisce in qualità di mandataria.</a:t>
            </a:r>
          </a:p>
        </p:txBody>
      </p:sp>
      <p:sp>
        <p:nvSpPr>
          <p:cNvPr id="16" name="Rectangle 4"/>
          <p:cNvSpPr txBox="1">
            <a:spLocks noChangeArrowheads="1"/>
          </p:cNvSpPr>
          <p:nvPr/>
        </p:nvSpPr>
        <p:spPr>
          <a:xfrm>
            <a:off x="4859338" y="2708275"/>
            <a:ext cx="3600450" cy="3879850"/>
          </a:xfrm>
          <a:prstGeom prst="rect">
            <a:avLst/>
          </a:prstGeom>
          <a:solidFill>
            <a:srgbClr val="99CCFF">
              <a:alpha val="10196"/>
            </a:srgbClr>
          </a:solidFill>
          <a:ln w="12700">
            <a:solidFill>
              <a:srgbClr val="0070C0"/>
            </a:solidFill>
            <a:prstDash val="sysDot"/>
            <a:miter lim="800000"/>
            <a:headEnd/>
            <a:tailEnd/>
          </a:ln>
        </p:spPr>
        <p:txBody>
          <a:bodyPr/>
          <a:lstStyle>
            <a:lvl1pPr marL="268288" indent="-268288"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cs typeface="+mn-cs"/>
              </a:defRPr>
            </a:lvl1pPr>
            <a:lvl2pPr marL="719138"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2pPr>
            <a:lvl3pPr marL="1169988"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3pPr>
            <a:lvl4pPr marL="1620838" indent="-271463"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4pPr>
            <a:lvl5pPr marL="2165350" indent="-269875" algn="l" rtl="0" eaLnBrk="0" fontAlgn="base" hangingPunct="0">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5pPr>
            <a:lvl6pPr marL="26225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6pPr>
            <a:lvl7pPr marL="30797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7pPr>
            <a:lvl8pPr marL="35369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8pPr>
            <a:lvl9pPr marL="3994150" indent="-269875" algn="l" rtl="0" fontAlgn="base">
              <a:spcBef>
                <a:spcPct val="20000"/>
              </a:spcBef>
              <a:spcAft>
                <a:spcPct val="0"/>
              </a:spcAft>
              <a:buClr>
                <a:srgbClr val="00458A"/>
              </a:buClr>
              <a:buFont typeface="Webdings" pitchFamily="18" charset="2"/>
              <a:buChar char="&lt;"/>
              <a:tabLst>
                <a:tab pos="901700" algn="l"/>
              </a:tabLst>
              <a:defRPr sz="1100">
                <a:solidFill>
                  <a:schemeClr val="tx1"/>
                </a:solidFill>
                <a:latin typeface="+mn-lt"/>
                <a:ea typeface="+mn-ea"/>
              </a:defRPr>
            </a:lvl9pPr>
          </a:lstStyle>
          <a:p>
            <a:pPr marL="261938" indent="0" algn="ctr" eaLnBrk="1" hangingPunct="1">
              <a:spcAft>
                <a:spcPts val="600"/>
              </a:spcAft>
              <a:buFont typeface="Webdings" pitchFamily="18" charset="2"/>
              <a:buNone/>
              <a:tabLst>
                <a:tab pos="449263" algn="l"/>
              </a:tabLst>
              <a:defRPr/>
            </a:pPr>
            <a:r>
              <a:rPr lang="it-IT" sz="1400" u="sng" dirty="0" smtClean="0">
                <a:solidFill>
                  <a:srgbClr val="1F497D"/>
                </a:solidFill>
              </a:rPr>
              <a:t>IL GESTORE</a:t>
            </a:r>
          </a:p>
          <a:p>
            <a:pPr indent="-6350" algn="just" eaLnBrk="1" hangingPunct="1">
              <a:spcAft>
                <a:spcPts val="600"/>
              </a:spcAft>
              <a:buFont typeface="Webdings" pitchFamily="18" charset="2"/>
              <a:buNone/>
              <a:tabLst>
                <a:tab pos="449263" algn="l"/>
              </a:tabLst>
              <a:defRPr/>
            </a:pPr>
            <a:endParaRPr lang="it-IT" sz="1050" dirty="0" smtClean="0">
              <a:latin typeface="+mj-lt"/>
            </a:endParaRPr>
          </a:p>
          <a:p>
            <a:pPr indent="-6350" eaLnBrk="1" hangingPunct="1">
              <a:spcAft>
                <a:spcPts val="600"/>
              </a:spcAft>
              <a:buFont typeface="Webdings" pitchFamily="18" charset="2"/>
              <a:buNone/>
              <a:tabLst>
                <a:tab pos="449263" algn="l"/>
              </a:tabLst>
              <a:defRPr/>
            </a:pPr>
            <a:r>
              <a:rPr lang="it-IT" b="0" dirty="0" smtClean="0">
                <a:latin typeface="+mj-lt"/>
              </a:rPr>
              <a:t>E’ composto da </a:t>
            </a:r>
            <a:r>
              <a:rPr lang="it-IT" dirty="0" smtClean="0">
                <a:latin typeface="+mj-lt"/>
              </a:rPr>
              <a:t>5 istituti bancari </a:t>
            </a:r>
            <a:r>
              <a:rPr lang="it-IT" b="0" dirty="0" smtClean="0">
                <a:latin typeface="+mj-lt"/>
              </a:rPr>
              <a:t>che si sono aggiudicati la gara (bando pubblicato in </a:t>
            </a:r>
            <a:r>
              <a:rPr lang="it-IT" b="0" dirty="0" err="1" smtClean="0">
                <a:latin typeface="+mj-lt"/>
              </a:rPr>
              <a:t>G.U.R.I.</a:t>
            </a:r>
            <a:r>
              <a:rPr lang="it-IT" b="0" dirty="0" smtClean="0">
                <a:latin typeface="+mj-lt"/>
              </a:rPr>
              <a:t> 5^ </a:t>
            </a:r>
            <a:r>
              <a:rPr lang="it-IT" b="0" dirty="0" err="1" smtClean="0">
                <a:latin typeface="+mj-lt"/>
              </a:rPr>
              <a:t>aerie</a:t>
            </a:r>
            <a:r>
              <a:rPr lang="it-IT" b="0" dirty="0" smtClean="0">
                <a:latin typeface="+mj-lt"/>
              </a:rPr>
              <a:t> speciale n. 107 del 15 settembre 2010):</a:t>
            </a:r>
          </a:p>
          <a:p>
            <a:pPr indent="-6350" eaLnBrk="1" hangingPunct="1">
              <a:spcAft>
                <a:spcPts val="600"/>
              </a:spcAft>
              <a:tabLst>
                <a:tab pos="449263" algn="l"/>
              </a:tabLst>
              <a:defRPr/>
            </a:pPr>
            <a:r>
              <a:rPr lang="it-IT" b="0" dirty="0" smtClean="0">
                <a:latin typeface="+mj-lt"/>
              </a:rPr>
              <a:t>Mediocredito Centrale Spa (Capogruppo mandataria)</a:t>
            </a:r>
          </a:p>
          <a:p>
            <a:pPr indent="-6350" eaLnBrk="1" hangingPunct="1">
              <a:spcAft>
                <a:spcPts val="600"/>
              </a:spcAft>
              <a:tabLst>
                <a:tab pos="449263" algn="l"/>
              </a:tabLst>
              <a:defRPr/>
            </a:pPr>
            <a:r>
              <a:rPr lang="it-IT" b="0" dirty="0" smtClean="0">
                <a:latin typeface="+mj-lt"/>
              </a:rPr>
              <a:t> </a:t>
            </a:r>
            <a:r>
              <a:rPr lang="it-IT" b="0" dirty="0" err="1" smtClean="0">
                <a:latin typeface="+mj-lt"/>
              </a:rPr>
              <a:t>Artigiancassa</a:t>
            </a:r>
            <a:r>
              <a:rPr lang="it-IT" b="0" dirty="0" smtClean="0">
                <a:latin typeface="+mj-lt"/>
              </a:rPr>
              <a:t> </a:t>
            </a:r>
            <a:r>
              <a:rPr lang="it-IT" b="0" dirty="0" err="1" smtClean="0">
                <a:latin typeface="+mj-lt"/>
              </a:rPr>
              <a:t>S.p.a.</a:t>
            </a:r>
            <a:endParaRPr lang="it-IT" b="0" dirty="0" smtClean="0">
              <a:latin typeface="+mj-lt"/>
            </a:endParaRPr>
          </a:p>
          <a:p>
            <a:pPr indent="-6350" eaLnBrk="1" hangingPunct="1">
              <a:spcAft>
                <a:spcPts val="600"/>
              </a:spcAft>
              <a:tabLst>
                <a:tab pos="449263" algn="l"/>
              </a:tabLst>
              <a:defRPr/>
            </a:pPr>
            <a:r>
              <a:rPr lang="it-IT" b="0" dirty="0" smtClean="0">
                <a:latin typeface="+mj-lt"/>
              </a:rPr>
              <a:t>MPS Capital Service Banca per le imprese spa</a:t>
            </a:r>
          </a:p>
          <a:p>
            <a:pPr indent="-6350" eaLnBrk="1" hangingPunct="1">
              <a:spcAft>
                <a:spcPts val="600"/>
              </a:spcAft>
              <a:tabLst>
                <a:tab pos="449263" algn="l"/>
              </a:tabLst>
              <a:defRPr/>
            </a:pPr>
            <a:r>
              <a:rPr lang="it-IT" b="0" dirty="0" smtClean="0">
                <a:latin typeface="+mj-lt"/>
              </a:rPr>
              <a:t>Mediocredito Italiano spa</a:t>
            </a:r>
          </a:p>
          <a:p>
            <a:pPr indent="-6350" eaLnBrk="1" hangingPunct="1">
              <a:spcAft>
                <a:spcPts val="600"/>
              </a:spcAft>
              <a:tabLst>
                <a:tab pos="449263" algn="l"/>
              </a:tabLst>
              <a:defRPr/>
            </a:pPr>
            <a:r>
              <a:rPr lang="it-IT" b="0" dirty="0" smtClean="0">
                <a:latin typeface="+mj-lt"/>
              </a:rPr>
              <a:t>Istituto Centrale delle banche Popolari Italiane spa</a:t>
            </a:r>
          </a:p>
          <a:p>
            <a:pPr indent="-6350" algn="just" eaLnBrk="1" hangingPunct="1">
              <a:spcAft>
                <a:spcPts val="600"/>
              </a:spcAft>
              <a:tabLst>
                <a:tab pos="449263" algn="l"/>
              </a:tabLst>
              <a:defRPr/>
            </a:pPr>
            <a:endParaRPr lang="it-IT" sz="1200" dirty="0" smtClean="0">
              <a:latin typeface="+mj-lt"/>
            </a:endParaRPr>
          </a:p>
        </p:txBody>
      </p:sp>
      <p:sp>
        <p:nvSpPr>
          <p:cNvPr id="3" name="Segnaposto numero diapositiva 2"/>
          <p:cNvSpPr>
            <a:spLocks noGrp="1"/>
          </p:cNvSpPr>
          <p:nvPr>
            <p:ph type="sldNum" sz="quarter" idx="12"/>
          </p:nvPr>
        </p:nvSpPr>
        <p:spPr/>
        <p:txBody>
          <a:bodyPr/>
          <a:lstStyle/>
          <a:p>
            <a:pPr>
              <a:defRPr/>
            </a:pPr>
            <a:fld id="{4DE5AFF1-BEC7-466A-B83C-FB807BF5857A}" type="slidenum">
              <a:rPr lang="it-IT" smtClean="0"/>
              <a:pPr>
                <a:defRPr/>
              </a:pPr>
              <a:t>4</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numero diapositiva 5"/>
          <p:cNvSpPr>
            <a:spLocks noGrp="1"/>
          </p:cNvSpPr>
          <p:nvPr>
            <p:ph type="sldNum" sz="quarter" idx="12"/>
          </p:nvPr>
        </p:nvSpPr>
        <p:spPr>
          <a:noFill/>
        </p:spPr>
        <p:txBody>
          <a:bodyPr/>
          <a:lstStyle/>
          <a:p>
            <a:fld id="{92614B19-EAB6-416F-B934-81844461F556}" type="slidenum">
              <a:rPr lang="it-IT" smtClean="0"/>
              <a:pPr/>
              <a:t>5</a:t>
            </a:fld>
            <a:endParaRPr lang="it-IT" dirty="0" smtClean="0"/>
          </a:p>
        </p:txBody>
      </p:sp>
      <p:sp>
        <p:nvSpPr>
          <p:cNvPr id="13315" name="Line 3"/>
          <p:cNvSpPr>
            <a:spLocks noChangeShapeType="1"/>
          </p:cNvSpPr>
          <p:nvPr/>
        </p:nvSpPr>
        <p:spPr bwMode="auto">
          <a:xfrm flipH="1">
            <a:off x="2219325" y="3308350"/>
            <a:ext cx="6297613" cy="0"/>
          </a:xfrm>
          <a:prstGeom prst="line">
            <a:avLst/>
          </a:prstGeom>
          <a:noFill/>
          <a:ln w="9525">
            <a:solidFill>
              <a:schemeClr val="tx1"/>
            </a:solidFill>
            <a:round/>
            <a:headEnd/>
            <a:tailEnd/>
          </a:ln>
        </p:spPr>
        <p:txBody>
          <a:bodyPr/>
          <a:lstStyle/>
          <a:p>
            <a:endParaRPr lang="it-IT" dirty="0"/>
          </a:p>
        </p:txBody>
      </p:sp>
      <p:sp>
        <p:nvSpPr>
          <p:cNvPr id="13316" name="Rectangle 4"/>
          <p:cNvSpPr>
            <a:spLocks noChangeArrowheads="1"/>
          </p:cNvSpPr>
          <p:nvPr/>
        </p:nvSpPr>
        <p:spPr bwMode="auto">
          <a:xfrm>
            <a:off x="2408238" y="2791638"/>
            <a:ext cx="5764212" cy="276999"/>
          </a:xfrm>
          <a:prstGeom prst="rect">
            <a:avLst/>
          </a:prstGeom>
          <a:noFill/>
          <a:ln w="9525">
            <a:noFill/>
            <a:miter lim="800000"/>
            <a:headEnd/>
            <a:tailEnd/>
          </a:ln>
        </p:spPr>
        <p:txBody>
          <a:bodyPr lIns="0" tIns="0" rIns="0" bIns="0" anchor="b">
            <a:spAutoFit/>
          </a:bodyPr>
          <a:lstStyle/>
          <a:p>
            <a:pPr algn="just">
              <a:spcBef>
                <a:spcPct val="0"/>
              </a:spcBef>
              <a:buClr>
                <a:srgbClr val="00458A"/>
              </a:buClr>
            </a:pPr>
            <a:r>
              <a:rPr lang="it-IT" sz="1800" dirty="0" smtClean="0">
                <a:solidFill>
                  <a:srgbClr val="00458A"/>
                </a:solidFill>
              </a:rPr>
              <a:t>Dinamica delle domande accolte</a:t>
            </a:r>
            <a:endParaRPr lang="it-IT" sz="1800" dirty="0">
              <a:solidFill>
                <a:srgbClr val="00458A"/>
              </a:solidFill>
            </a:endParaRPr>
          </a:p>
        </p:txBody>
      </p:sp>
      <p:pic>
        <p:nvPicPr>
          <p:cNvPr id="13317" name="Picture 5" descr="White Sphere3"/>
          <p:cNvPicPr>
            <a:picLocks noChangeAspect="1" noChangeArrowheads="1"/>
          </p:cNvPicPr>
          <p:nvPr/>
        </p:nvPicPr>
        <p:blipFill>
          <a:blip r:embed="rId2" cstate="print">
            <a:clrChange>
              <a:clrFrom>
                <a:srgbClr val="000000"/>
              </a:clrFrom>
              <a:clrTo>
                <a:srgbClr val="000000">
                  <a:alpha val="0"/>
                </a:srgbClr>
              </a:clrTo>
            </a:clrChange>
          </a:blip>
          <a:srcRect/>
          <a:stretch>
            <a:fillRect/>
          </a:stretch>
        </p:blipFill>
        <p:spPr bwMode="auto">
          <a:xfrm>
            <a:off x="877888" y="2395538"/>
            <a:ext cx="1462087" cy="1500187"/>
          </a:xfrm>
          <a:prstGeom prst="rect">
            <a:avLst/>
          </a:prstGeom>
          <a:noFill/>
          <a:ln w="9525">
            <a:noFill/>
            <a:miter lim="800000"/>
            <a:headEnd/>
            <a:tailEnd/>
          </a:ln>
        </p:spPr>
      </p:pic>
      <p:sp>
        <p:nvSpPr>
          <p:cNvPr id="6" name="Rectangle 2"/>
          <p:cNvSpPr>
            <a:spLocks noGrp="1" noChangeArrowheads="1"/>
          </p:cNvSpPr>
          <p:nvPr>
            <p:ph type="title"/>
          </p:nvPr>
        </p:nvSpPr>
        <p:spPr bwMode="auto">
          <a:xfrm>
            <a:off x="914400" y="333375"/>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it-IT" dirty="0" smtClean="0">
                <a:solidFill>
                  <a:srgbClr val="00458A"/>
                </a:solidFill>
              </a:rPr>
              <a:t>Il Fondo di Garanzia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numero diapositiva 7"/>
          <p:cNvSpPr>
            <a:spLocks noGrp="1"/>
          </p:cNvSpPr>
          <p:nvPr>
            <p:ph type="sldNum" sz="quarter" idx="12"/>
          </p:nvPr>
        </p:nvSpPr>
        <p:spPr>
          <a:noFill/>
        </p:spPr>
        <p:txBody>
          <a:bodyPr/>
          <a:lstStyle/>
          <a:p>
            <a:fld id="{F9E31466-B478-47A6-B2F0-5B1994C0FAE8}" type="slidenum">
              <a:rPr lang="it-IT" smtClean="0"/>
              <a:pPr/>
              <a:t>6</a:t>
            </a:fld>
            <a:endParaRPr lang="it-IT" dirty="0" smtClean="0"/>
          </a:p>
        </p:txBody>
      </p:sp>
      <p:sp>
        <p:nvSpPr>
          <p:cNvPr id="14339" name="Rectangle 4"/>
          <p:cNvSpPr>
            <a:spLocks noGrp="1" noChangeArrowheads="1"/>
          </p:cNvSpPr>
          <p:nvPr>
            <p:ph type="title"/>
          </p:nvPr>
        </p:nvSpPr>
        <p:spPr bwMode="auto">
          <a:xfrm>
            <a:off x="879475" y="274638"/>
            <a:ext cx="7751763" cy="431800"/>
          </a:xfrm>
          <a:noFill/>
          <a:ln>
            <a:miter lim="800000"/>
            <a:headEnd/>
            <a:tailEnd/>
          </a:ln>
        </p:spPr>
        <p:txBody>
          <a:bodyPr vert="horz" wrap="square" lIns="91432" tIns="45716" rIns="91432" bIns="45716" numCol="1" anchor="t" anchorCtr="0" compatLnSpc="1">
            <a:prstTxWarp prst="textNoShape">
              <a:avLst/>
            </a:prstTxWarp>
          </a:bodyPr>
          <a:lstStyle/>
          <a:p>
            <a:pPr eaLnBrk="1" hangingPunct="1"/>
            <a:r>
              <a:rPr lang="it-IT" dirty="0" smtClean="0">
                <a:solidFill>
                  <a:srgbClr val="00458A"/>
                </a:solidFill>
              </a:rPr>
              <a:t>Misure di recente adozione</a:t>
            </a:r>
            <a:br>
              <a:rPr lang="it-IT" dirty="0" smtClean="0">
                <a:solidFill>
                  <a:srgbClr val="00458A"/>
                </a:solidFill>
              </a:rPr>
            </a:br>
            <a:r>
              <a:rPr lang="it-IT" sz="1600" dirty="0" smtClean="0">
                <a:solidFill>
                  <a:srgbClr val="00458A"/>
                </a:solidFill>
              </a:rPr>
              <a:t>La dinamica dello strumento di sostegno alle PMI</a:t>
            </a:r>
          </a:p>
        </p:txBody>
      </p:sp>
      <p:sp>
        <p:nvSpPr>
          <p:cNvPr id="14340" name="Line 5"/>
          <p:cNvSpPr>
            <a:spLocks noChangeShapeType="1"/>
          </p:cNvSpPr>
          <p:nvPr/>
        </p:nvSpPr>
        <p:spPr bwMode="auto">
          <a:xfrm>
            <a:off x="1220788" y="3265488"/>
            <a:ext cx="7496175" cy="0"/>
          </a:xfrm>
          <a:prstGeom prst="line">
            <a:avLst/>
          </a:prstGeom>
          <a:noFill/>
          <a:ln w="31750">
            <a:noFill/>
            <a:round/>
            <a:headEnd/>
            <a:tailEnd/>
          </a:ln>
        </p:spPr>
        <p:txBody>
          <a:bodyPr lIns="96661" tIns="48331" rIns="96661" bIns="48331" anchor="ctr"/>
          <a:lstStyle/>
          <a:p>
            <a:endParaRPr lang="it-IT" dirty="0"/>
          </a:p>
        </p:txBody>
      </p:sp>
      <p:sp>
        <p:nvSpPr>
          <p:cNvPr id="14341" name="Line 6"/>
          <p:cNvSpPr>
            <a:spLocks noChangeShapeType="1"/>
          </p:cNvSpPr>
          <p:nvPr/>
        </p:nvSpPr>
        <p:spPr bwMode="auto">
          <a:xfrm>
            <a:off x="8716963" y="2262188"/>
            <a:ext cx="0" cy="4325937"/>
          </a:xfrm>
          <a:prstGeom prst="line">
            <a:avLst/>
          </a:prstGeom>
          <a:noFill/>
          <a:ln w="31750">
            <a:noFill/>
            <a:round/>
            <a:headEnd/>
            <a:tailEnd/>
          </a:ln>
        </p:spPr>
        <p:txBody>
          <a:bodyPr lIns="96661" tIns="48331" rIns="96661" bIns="48331" anchor="ctr"/>
          <a:lstStyle/>
          <a:p>
            <a:endParaRPr lang="it-IT" dirty="0"/>
          </a:p>
        </p:txBody>
      </p:sp>
      <p:sp>
        <p:nvSpPr>
          <p:cNvPr id="14342" name="Line 7"/>
          <p:cNvSpPr>
            <a:spLocks noChangeShapeType="1"/>
          </p:cNvSpPr>
          <p:nvPr/>
        </p:nvSpPr>
        <p:spPr bwMode="auto">
          <a:xfrm>
            <a:off x="981075" y="1676400"/>
            <a:ext cx="7902575" cy="0"/>
          </a:xfrm>
          <a:prstGeom prst="line">
            <a:avLst/>
          </a:prstGeom>
          <a:noFill/>
          <a:ln w="31750">
            <a:noFill/>
            <a:round/>
            <a:headEnd/>
            <a:tailEnd/>
          </a:ln>
        </p:spPr>
        <p:txBody>
          <a:bodyPr lIns="96661" tIns="48331" rIns="96661" bIns="48331" anchor="ctr"/>
          <a:lstStyle/>
          <a:p>
            <a:endParaRPr lang="it-IT" dirty="0"/>
          </a:p>
        </p:txBody>
      </p:sp>
      <p:sp>
        <p:nvSpPr>
          <p:cNvPr id="14343" name="Line 8"/>
          <p:cNvSpPr>
            <a:spLocks noChangeShapeType="1"/>
          </p:cNvSpPr>
          <p:nvPr/>
        </p:nvSpPr>
        <p:spPr bwMode="auto">
          <a:xfrm>
            <a:off x="8883650" y="1676400"/>
            <a:ext cx="0" cy="1677988"/>
          </a:xfrm>
          <a:prstGeom prst="line">
            <a:avLst/>
          </a:prstGeom>
          <a:noFill/>
          <a:ln w="31750">
            <a:noFill/>
            <a:round/>
            <a:headEnd/>
            <a:tailEnd/>
          </a:ln>
        </p:spPr>
        <p:txBody>
          <a:bodyPr lIns="96661" tIns="48331" rIns="96661" bIns="48331" anchor="ctr"/>
          <a:lstStyle/>
          <a:p>
            <a:endParaRPr lang="it-IT" dirty="0"/>
          </a:p>
        </p:txBody>
      </p:sp>
      <p:sp>
        <p:nvSpPr>
          <p:cNvPr id="14344" name="Rectangle 9"/>
          <p:cNvSpPr>
            <a:spLocks noChangeArrowheads="1"/>
          </p:cNvSpPr>
          <p:nvPr/>
        </p:nvSpPr>
        <p:spPr bwMode="auto">
          <a:xfrm>
            <a:off x="981074" y="3105150"/>
            <a:ext cx="7643813" cy="323850"/>
          </a:xfrm>
          <a:prstGeom prst="rect">
            <a:avLst/>
          </a:prstGeom>
          <a:solidFill>
            <a:srgbClr val="00458A"/>
          </a:solidFill>
          <a:ln w="9525">
            <a:noFill/>
            <a:miter lim="800000"/>
            <a:headEnd/>
            <a:tailEnd/>
          </a:ln>
        </p:spPr>
        <p:txBody>
          <a:bodyPr lIns="86493" tIns="43247" rIns="86493" bIns="43247" anchor="ctr"/>
          <a:lstStyle/>
          <a:p>
            <a:pPr marL="266700" indent="-266700" defTabSz="892175"/>
            <a:r>
              <a:rPr lang="it-IT" sz="1400" dirty="0">
                <a:solidFill>
                  <a:schemeClr val="bg1"/>
                </a:solidFill>
              </a:rPr>
              <a:t>La dinamica delle domande </a:t>
            </a:r>
            <a:r>
              <a:rPr lang="it-IT" sz="1400" dirty="0" smtClean="0">
                <a:solidFill>
                  <a:schemeClr val="bg1"/>
                </a:solidFill>
              </a:rPr>
              <a:t>accolte </a:t>
            </a:r>
            <a:r>
              <a:rPr lang="it-IT" sz="1400" dirty="0">
                <a:solidFill>
                  <a:schemeClr val="bg1"/>
                </a:solidFill>
              </a:rPr>
              <a:t>(</a:t>
            </a:r>
            <a:r>
              <a:rPr lang="it-IT" sz="1400" dirty="0" smtClean="0">
                <a:solidFill>
                  <a:schemeClr val="bg1"/>
                </a:solidFill>
              </a:rPr>
              <a:t>2000-2012)</a:t>
            </a:r>
            <a:endParaRPr lang="it-IT" sz="1400" dirty="0">
              <a:solidFill>
                <a:schemeClr val="bg1"/>
              </a:solidFill>
            </a:endParaRPr>
          </a:p>
        </p:txBody>
      </p:sp>
      <p:sp>
        <p:nvSpPr>
          <p:cNvPr id="24" name="Rectangle 3"/>
          <p:cNvSpPr>
            <a:spLocks noChangeArrowheads="1"/>
          </p:cNvSpPr>
          <p:nvPr/>
        </p:nvSpPr>
        <p:spPr bwMode="auto">
          <a:xfrm>
            <a:off x="971550" y="1233488"/>
            <a:ext cx="7653338" cy="1655762"/>
          </a:xfrm>
          <a:prstGeom prst="rect">
            <a:avLst/>
          </a:prstGeom>
          <a:noFill/>
          <a:ln w="9525" algn="ctr">
            <a:noFill/>
            <a:miter lim="800000"/>
            <a:headEnd/>
            <a:tailEnd/>
          </a:ln>
          <a:effectLst/>
        </p:spPr>
        <p:txBody>
          <a:bodyPr lIns="91432" tIns="45716" rIns="91432" bIns="45716"/>
          <a:lstStyle/>
          <a:p>
            <a:pPr marL="180000" indent="-180000" algn="just" defTabSz="892175">
              <a:buClrTx/>
              <a:buFont typeface="Wingdings" pitchFamily="2" charset="2"/>
              <a:buChar char="§"/>
              <a:defRPr/>
            </a:pPr>
            <a:r>
              <a:rPr lang="it-IT" sz="1400" b="0" dirty="0">
                <a:solidFill>
                  <a:srgbClr val="00458A"/>
                </a:solidFill>
              </a:rPr>
              <a:t>A partire dal 2009, l’operatività del Fondo ha sperimentato una forte dinamica di crescita. Le domande accolte hanno segnato un incremento del </a:t>
            </a:r>
            <a:r>
              <a:rPr lang="it-IT" sz="1400" b="0" dirty="0" smtClean="0">
                <a:solidFill>
                  <a:srgbClr val="00458A"/>
                </a:solidFill>
              </a:rPr>
              <a:t>76,5% </a:t>
            </a:r>
            <a:r>
              <a:rPr lang="it-IT" sz="1400" b="0" dirty="0">
                <a:solidFill>
                  <a:srgbClr val="00458A"/>
                </a:solidFill>
              </a:rPr>
              <a:t>rispetto al 2008. I dati relativi al </a:t>
            </a:r>
            <a:r>
              <a:rPr lang="it-IT" sz="1400" b="0" dirty="0" smtClean="0">
                <a:solidFill>
                  <a:srgbClr val="00458A"/>
                </a:solidFill>
              </a:rPr>
              <a:t>2012 </a:t>
            </a:r>
            <a:r>
              <a:rPr lang="it-IT" sz="1400" b="0" dirty="0">
                <a:solidFill>
                  <a:srgbClr val="00458A"/>
                </a:solidFill>
              </a:rPr>
              <a:t>rafforzano tale evoluzione, evidenziando un numero di domande accolte superiore alle </a:t>
            </a:r>
            <a:r>
              <a:rPr lang="it-IT" sz="1400" b="0" dirty="0" smtClean="0">
                <a:solidFill>
                  <a:srgbClr val="00458A"/>
                </a:solidFill>
              </a:rPr>
              <a:t>61.000 </a:t>
            </a:r>
            <a:r>
              <a:rPr lang="it-IT" sz="1400" b="0" dirty="0">
                <a:solidFill>
                  <a:srgbClr val="00458A"/>
                </a:solidFill>
              </a:rPr>
              <a:t>operazioni, con un aumento del </a:t>
            </a:r>
            <a:r>
              <a:rPr lang="it-IT" sz="1400" b="0" dirty="0" smtClean="0">
                <a:solidFill>
                  <a:srgbClr val="00458A"/>
                </a:solidFill>
              </a:rPr>
              <a:t>10,1% </a:t>
            </a:r>
            <a:r>
              <a:rPr lang="it-IT" sz="1400" b="0" dirty="0">
                <a:solidFill>
                  <a:srgbClr val="00458A"/>
                </a:solidFill>
              </a:rPr>
              <a:t>rispetto al </a:t>
            </a:r>
            <a:r>
              <a:rPr lang="it-IT" sz="1400" b="0" dirty="0" smtClean="0">
                <a:solidFill>
                  <a:srgbClr val="00458A"/>
                </a:solidFill>
              </a:rPr>
              <a:t>2011.</a:t>
            </a:r>
          </a:p>
          <a:p>
            <a:pPr marL="180000" indent="-180000" algn="just" defTabSz="892175">
              <a:buClrTx/>
              <a:buFont typeface="Wingdings" pitchFamily="2" charset="2"/>
              <a:buChar char="§"/>
              <a:defRPr/>
            </a:pPr>
            <a:r>
              <a:rPr lang="it-IT" sz="1400" b="0" dirty="0" smtClean="0">
                <a:solidFill>
                  <a:srgbClr val="00458A"/>
                </a:solidFill>
              </a:rPr>
              <a:t>Nella </a:t>
            </a:r>
            <a:r>
              <a:rPr lang="it-IT" sz="1400" b="0" dirty="0">
                <a:solidFill>
                  <a:srgbClr val="00458A"/>
                </a:solidFill>
              </a:rPr>
              <a:t>difficile fase congiunturale in atto, il Fondo di Garanzia si è dimostrato uno strumento particolarmente utile per le PMI, sostenendo le esigenze di liquidità e di nuovi investimenti e limitando il fenomeno della contrazione del credito.</a:t>
            </a:r>
          </a:p>
        </p:txBody>
      </p:sp>
      <p:graphicFrame>
        <p:nvGraphicFramePr>
          <p:cNvPr id="13" name="Chart 1"/>
          <p:cNvGraphicFramePr>
            <a:graphicFrameLocks/>
          </p:cNvGraphicFramePr>
          <p:nvPr/>
        </p:nvGraphicFramePr>
        <p:xfrm>
          <a:off x="1220788" y="3429000"/>
          <a:ext cx="6954842" cy="31591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numero diapositiva 7"/>
          <p:cNvSpPr>
            <a:spLocks noGrp="1"/>
          </p:cNvSpPr>
          <p:nvPr>
            <p:ph type="sldNum" sz="quarter" idx="12"/>
          </p:nvPr>
        </p:nvSpPr>
        <p:spPr>
          <a:noFill/>
        </p:spPr>
        <p:txBody>
          <a:bodyPr/>
          <a:lstStyle/>
          <a:p>
            <a:fld id="{F9E31466-B478-47A6-B2F0-5B1994C0FAE8}" type="slidenum">
              <a:rPr lang="it-IT" smtClean="0"/>
              <a:pPr/>
              <a:t>7</a:t>
            </a:fld>
            <a:endParaRPr lang="it-IT" dirty="0" smtClean="0"/>
          </a:p>
        </p:txBody>
      </p:sp>
      <p:sp>
        <p:nvSpPr>
          <p:cNvPr id="14339" name="Rectangle 4"/>
          <p:cNvSpPr>
            <a:spLocks noGrp="1" noChangeArrowheads="1"/>
          </p:cNvSpPr>
          <p:nvPr>
            <p:ph type="title"/>
          </p:nvPr>
        </p:nvSpPr>
        <p:spPr bwMode="auto">
          <a:xfrm>
            <a:off x="879475" y="274638"/>
            <a:ext cx="7751763" cy="431800"/>
          </a:xfrm>
          <a:noFill/>
          <a:ln>
            <a:miter lim="800000"/>
            <a:headEnd/>
            <a:tailEnd/>
          </a:ln>
        </p:spPr>
        <p:txBody>
          <a:bodyPr vert="horz" wrap="square" lIns="91432" tIns="45716" rIns="91432" bIns="45716" numCol="1" anchor="t" anchorCtr="0" compatLnSpc="1">
            <a:prstTxWarp prst="textNoShape">
              <a:avLst/>
            </a:prstTxWarp>
          </a:bodyPr>
          <a:lstStyle/>
          <a:p>
            <a:pPr eaLnBrk="1" hangingPunct="1"/>
            <a:r>
              <a:rPr lang="it-IT" dirty="0" smtClean="0">
                <a:solidFill>
                  <a:srgbClr val="00458A"/>
                </a:solidFill>
              </a:rPr>
              <a:t>Misure di recente adozione</a:t>
            </a:r>
            <a:br>
              <a:rPr lang="it-IT" dirty="0" smtClean="0">
                <a:solidFill>
                  <a:srgbClr val="00458A"/>
                </a:solidFill>
              </a:rPr>
            </a:br>
            <a:r>
              <a:rPr lang="it-IT" sz="1600" dirty="0" smtClean="0">
                <a:solidFill>
                  <a:srgbClr val="00458A"/>
                </a:solidFill>
              </a:rPr>
              <a:t>La dinamica dello strumento di sostegno alle PMI</a:t>
            </a:r>
          </a:p>
        </p:txBody>
      </p:sp>
      <p:sp>
        <p:nvSpPr>
          <p:cNvPr id="14340" name="Line 5"/>
          <p:cNvSpPr>
            <a:spLocks noChangeShapeType="1"/>
          </p:cNvSpPr>
          <p:nvPr/>
        </p:nvSpPr>
        <p:spPr bwMode="auto">
          <a:xfrm>
            <a:off x="1220788" y="3265488"/>
            <a:ext cx="7496175" cy="0"/>
          </a:xfrm>
          <a:prstGeom prst="line">
            <a:avLst/>
          </a:prstGeom>
          <a:noFill/>
          <a:ln w="31750">
            <a:noFill/>
            <a:round/>
            <a:headEnd/>
            <a:tailEnd/>
          </a:ln>
        </p:spPr>
        <p:txBody>
          <a:bodyPr lIns="96661" tIns="48331" rIns="96661" bIns="48331" anchor="ctr"/>
          <a:lstStyle/>
          <a:p>
            <a:endParaRPr lang="it-IT" dirty="0"/>
          </a:p>
        </p:txBody>
      </p:sp>
      <p:sp>
        <p:nvSpPr>
          <p:cNvPr id="14341" name="Line 6"/>
          <p:cNvSpPr>
            <a:spLocks noChangeShapeType="1"/>
          </p:cNvSpPr>
          <p:nvPr/>
        </p:nvSpPr>
        <p:spPr bwMode="auto">
          <a:xfrm>
            <a:off x="8716963" y="2262188"/>
            <a:ext cx="0" cy="4325937"/>
          </a:xfrm>
          <a:prstGeom prst="line">
            <a:avLst/>
          </a:prstGeom>
          <a:noFill/>
          <a:ln w="31750">
            <a:noFill/>
            <a:round/>
            <a:headEnd/>
            <a:tailEnd/>
          </a:ln>
        </p:spPr>
        <p:txBody>
          <a:bodyPr lIns="96661" tIns="48331" rIns="96661" bIns="48331" anchor="ctr"/>
          <a:lstStyle/>
          <a:p>
            <a:endParaRPr lang="it-IT" dirty="0"/>
          </a:p>
        </p:txBody>
      </p:sp>
      <p:sp>
        <p:nvSpPr>
          <p:cNvPr id="14342" name="Line 7"/>
          <p:cNvSpPr>
            <a:spLocks noChangeShapeType="1"/>
          </p:cNvSpPr>
          <p:nvPr/>
        </p:nvSpPr>
        <p:spPr bwMode="auto">
          <a:xfrm>
            <a:off x="981075" y="1676400"/>
            <a:ext cx="7902575" cy="0"/>
          </a:xfrm>
          <a:prstGeom prst="line">
            <a:avLst/>
          </a:prstGeom>
          <a:noFill/>
          <a:ln w="31750">
            <a:noFill/>
            <a:round/>
            <a:headEnd/>
            <a:tailEnd/>
          </a:ln>
        </p:spPr>
        <p:txBody>
          <a:bodyPr lIns="96661" tIns="48331" rIns="96661" bIns="48331" anchor="ctr"/>
          <a:lstStyle/>
          <a:p>
            <a:endParaRPr lang="it-IT" dirty="0"/>
          </a:p>
        </p:txBody>
      </p:sp>
      <p:sp>
        <p:nvSpPr>
          <p:cNvPr id="14343" name="Line 8"/>
          <p:cNvSpPr>
            <a:spLocks noChangeShapeType="1"/>
          </p:cNvSpPr>
          <p:nvPr/>
        </p:nvSpPr>
        <p:spPr bwMode="auto">
          <a:xfrm>
            <a:off x="8883650" y="1676400"/>
            <a:ext cx="0" cy="1677988"/>
          </a:xfrm>
          <a:prstGeom prst="line">
            <a:avLst/>
          </a:prstGeom>
          <a:noFill/>
          <a:ln w="31750">
            <a:noFill/>
            <a:round/>
            <a:headEnd/>
            <a:tailEnd/>
          </a:ln>
        </p:spPr>
        <p:txBody>
          <a:bodyPr lIns="96661" tIns="48331" rIns="96661" bIns="48331" anchor="ctr"/>
          <a:lstStyle/>
          <a:p>
            <a:endParaRPr lang="it-IT" dirty="0"/>
          </a:p>
        </p:txBody>
      </p:sp>
      <p:sp>
        <p:nvSpPr>
          <p:cNvPr id="14344" name="Rectangle 9"/>
          <p:cNvSpPr>
            <a:spLocks noChangeArrowheads="1"/>
          </p:cNvSpPr>
          <p:nvPr/>
        </p:nvSpPr>
        <p:spPr bwMode="auto">
          <a:xfrm>
            <a:off x="981074" y="1303335"/>
            <a:ext cx="7650163" cy="323850"/>
          </a:xfrm>
          <a:prstGeom prst="rect">
            <a:avLst/>
          </a:prstGeom>
          <a:solidFill>
            <a:srgbClr val="00458A"/>
          </a:solidFill>
          <a:ln w="9525">
            <a:noFill/>
            <a:miter lim="800000"/>
            <a:headEnd/>
            <a:tailEnd/>
          </a:ln>
        </p:spPr>
        <p:txBody>
          <a:bodyPr lIns="86493" tIns="43247" rIns="86493" bIns="43247" anchor="ctr"/>
          <a:lstStyle/>
          <a:p>
            <a:pPr marL="266700" indent="-266700" defTabSz="892175"/>
            <a:r>
              <a:rPr lang="it-IT" sz="1400" dirty="0">
                <a:solidFill>
                  <a:schemeClr val="bg1"/>
                </a:solidFill>
              </a:rPr>
              <a:t>La dinamica delle domande </a:t>
            </a:r>
            <a:r>
              <a:rPr lang="it-IT" sz="1400" dirty="0" smtClean="0">
                <a:solidFill>
                  <a:schemeClr val="bg1"/>
                </a:solidFill>
              </a:rPr>
              <a:t>e dei finanziamenti accolti per Area Territoriale (2011-2012)</a:t>
            </a:r>
            <a:endParaRPr lang="it-IT" sz="1400" dirty="0">
              <a:solidFill>
                <a:schemeClr val="bg1"/>
              </a:solidFill>
            </a:endParaRPr>
          </a:p>
        </p:txBody>
      </p:sp>
      <p:graphicFrame>
        <p:nvGraphicFramePr>
          <p:cNvPr id="11" name="Chart 1"/>
          <p:cNvGraphicFramePr>
            <a:graphicFrameLocks/>
          </p:cNvGraphicFramePr>
          <p:nvPr/>
        </p:nvGraphicFramePr>
        <p:xfrm>
          <a:off x="2063353" y="1987549"/>
          <a:ext cx="5004000" cy="21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
          <p:cNvGraphicFramePr>
            <a:graphicFrameLocks/>
          </p:cNvGraphicFramePr>
          <p:nvPr/>
        </p:nvGraphicFramePr>
        <p:xfrm>
          <a:off x="2049459" y="4149726"/>
          <a:ext cx="5004000" cy="216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numero diapositiva 7"/>
          <p:cNvSpPr>
            <a:spLocks noGrp="1"/>
          </p:cNvSpPr>
          <p:nvPr>
            <p:ph type="sldNum" sz="quarter" idx="12"/>
          </p:nvPr>
        </p:nvSpPr>
        <p:spPr>
          <a:noFill/>
        </p:spPr>
        <p:txBody>
          <a:bodyPr/>
          <a:lstStyle/>
          <a:p>
            <a:fld id="{F9E31466-B478-47A6-B2F0-5B1994C0FAE8}" type="slidenum">
              <a:rPr lang="it-IT" smtClean="0"/>
              <a:pPr/>
              <a:t>8</a:t>
            </a:fld>
            <a:endParaRPr lang="it-IT" dirty="0" smtClean="0"/>
          </a:p>
        </p:txBody>
      </p:sp>
      <p:sp>
        <p:nvSpPr>
          <p:cNvPr id="14339" name="Rectangle 4"/>
          <p:cNvSpPr>
            <a:spLocks noGrp="1" noChangeArrowheads="1"/>
          </p:cNvSpPr>
          <p:nvPr>
            <p:ph type="title"/>
          </p:nvPr>
        </p:nvSpPr>
        <p:spPr bwMode="auto">
          <a:xfrm>
            <a:off x="879475" y="274638"/>
            <a:ext cx="7751763" cy="431800"/>
          </a:xfrm>
          <a:noFill/>
          <a:ln>
            <a:miter lim="800000"/>
            <a:headEnd/>
            <a:tailEnd/>
          </a:ln>
        </p:spPr>
        <p:txBody>
          <a:bodyPr vert="horz" wrap="square" lIns="91432" tIns="45716" rIns="91432" bIns="45716" numCol="1" anchor="t" anchorCtr="0" compatLnSpc="1">
            <a:prstTxWarp prst="textNoShape">
              <a:avLst/>
            </a:prstTxWarp>
          </a:bodyPr>
          <a:lstStyle/>
          <a:p>
            <a:pPr eaLnBrk="1" hangingPunct="1"/>
            <a:r>
              <a:rPr lang="it-IT" dirty="0" smtClean="0">
                <a:solidFill>
                  <a:srgbClr val="00458A"/>
                </a:solidFill>
              </a:rPr>
              <a:t>Misure di recente adozione</a:t>
            </a:r>
            <a:br>
              <a:rPr lang="it-IT" dirty="0" smtClean="0">
                <a:solidFill>
                  <a:srgbClr val="00458A"/>
                </a:solidFill>
              </a:rPr>
            </a:br>
            <a:r>
              <a:rPr lang="it-IT" sz="1600" dirty="0" smtClean="0">
                <a:solidFill>
                  <a:srgbClr val="00458A"/>
                </a:solidFill>
              </a:rPr>
              <a:t>La dinamica dello strumento di sostegno alle PMI</a:t>
            </a:r>
          </a:p>
        </p:txBody>
      </p:sp>
      <p:sp>
        <p:nvSpPr>
          <p:cNvPr id="14340" name="Line 5"/>
          <p:cNvSpPr>
            <a:spLocks noChangeShapeType="1"/>
          </p:cNvSpPr>
          <p:nvPr/>
        </p:nvSpPr>
        <p:spPr bwMode="auto">
          <a:xfrm>
            <a:off x="1220788" y="3265488"/>
            <a:ext cx="7496175" cy="0"/>
          </a:xfrm>
          <a:prstGeom prst="line">
            <a:avLst/>
          </a:prstGeom>
          <a:noFill/>
          <a:ln w="31750">
            <a:noFill/>
            <a:round/>
            <a:headEnd/>
            <a:tailEnd/>
          </a:ln>
        </p:spPr>
        <p:txBody>
          <a:bodyPr lIns="96661" tIns="48331" rIns="96661" bIns="48331" anchor="ctr"/>
          <a:lstStyle/>
          <a:p>
            <a:endParaRPr lang="it-IT" dirty="0"/>
          </a:p>
        </p:txBody>
      </p:sp>
      <p:sp>
        <p:nvSpPr>
          <p:cNvPr id="14341" name="Line 6"/>
          <p:cNvSpPr>
            <a:spLocks noChangeShapeType="1"/>
          </p:cNvSpPr>
          <p:nvPr/>
        </p:nvSpPr>
        <p:spPr bwMode="auto">
          <a:xfrm>
            <a:off x="8716963" y="2262188"/>
            <a:ext cx="0" cy="4325937"/>
          </a:xfrm>
          <a:prstGeom prst="line">
            <a:avLst/>
          </a:prstGeom>
          <a:noFill/>
          <a:ln w="31750">
            <a:noFill/>
            <a:round/>
            <a:headEnd/>
            <a:tailEnd/>
          </a:ln>
        </p:spPr>
        <p:txBody>
          <a:bodyPr lIns="96661" tIns="48331" rIns="96661" bIns="48331" anchor="ctr"/>
          <a:lstStyle/>
          <a:p>
            <a:endParaRPr lang="it-IT" dirty="0"/>
          </a:p>
        </p:txBody>
      </p:sp>
      <p:sp>
        <p:nvSpPr>
          <p:cNvPr id="14342" name="Line 7"/>
          <p:cNvSpPr>
            <a:spLocks noChangeShapeType="1"/>
          </p:cNvSpPr>
          <p:nvPr/>
        </p:nvSpPr>
        <p:spPr bwMode="auto">
          <a:xfrm>
            <a:off x="981075" y="1676400"/>
            <a:ext cx="7902575" cy="0"/>
          </a:xfrm>
          <a:prstGeom prst="line">
            <a:avLst/>
          </a:prstGeom>
          <a:noFill/>
          <a:ln w="31750">
            <a:noFill/>
            <a:round/>
            <a:headEnd/>
            <a:tailEnd/>
          </a:ln>
        </p:spPr>
        <p:txBody>
          <a:bodyPr lIns="96661" tIns="48331" rIns="96661" bIns="48331" anchor="ctr"/>
          <a:lstStyle/>
          <a:p>
            <a:endParaRPr lang="it-IT" dirty="0"/>
          </a:p>
        </p:txBody>
      </p:sp>
      <p:sp>
        <p:nvSpPr>
          <p:cNvPr id="14343" name="Line 8"/>
          <p:cNvSpPr>
            <a:spLocks noChangeShapeType="1"/>
          </p:cNvSpPr>
          <p:nvPr/>
        </p:nvSpPr>
        <p:spPr bwMode="auto">
          <a:xfrm>
            <a:off x="8883650" y="1676400"/>
            <a:ext cx="0" cy="1677988"/>
          </a:xfrm>
          <a:prstGeom prst="line">
            <a:avLst/>
          </a:prstGeom>
          <a:noFill/>
          <a:ln w="31750">
            <a:noFill/>
            <a:round/>
            <a:headEnd/>
            <a:tailEnd/>
          </a:ln>
        </p:spPr>
        <p:txBody>
          <a:bodyPr lIns="96661" tIns="48331" rIns="96661" bIns="48331" anchor="ctr"/>
          <a:lstStyle/>
          <a:p>
            <a:endParaRPr lang="it-IT" dirty="0"/>
          </a:p>
        </p:txBody>
      </p:sp>
      <p:sp>
        <p:nvSpPr>
          <p:cNvPr id="14344" name="Rectangle 9"/>
          <p:cNvSpPr>
            <a:spLocks noChangeArrowheads="1"/>
          </p:cNvSpPr>
          <p:nvPr/>
        </p:nvSpPr>
        <p:spPr bwMode="auto">
          <a:xfrm>
            <a:off x="981076" y="1303335"/>
            <a:ext cx="7650162" cy="323850"/>
          </a:xfrm>
          <a:prstGeom prst="rect">
            <a:avLst/>
          </a:prstGeom>
          <a:solidFill>
            <a:srgbClr val="00458A"/>
          </a:solidFill>
          <a:ln w="9525">
            <a:noFill/>
            <a:miter lim="800000"/>
            <a:headEnd/>
            <a:tailEnd/>
          </a:ln>
        </p:spPr>
        <p:txBody>
          <a:bodyPr lIns="86493" tIns="43247" rIns="86493" bIns="43247" anchor="ctr"/>
          <a:lstStyle/>
          <a:p>
            <a:pPr marL="266700" indent="-266700" defTabSz="892175"/>
            <a:r>
              <a:rPr lang="it-IT" sz="1400" dirty="0">
                <a:solidFill>
                  <a:schemeClr val="bg1"/>
                </a:solidFill>
              </a:rPr>
              <a:t>La dinamica delle domande </a:t>
            </a:r>
            <a:r>
              <a:rPr lang="it-IT" sz="1400" dirty="0" smtClean="0">
                <a:solidFill>
                  <a:schemeClr val="bg1"/>
                </a:solidFill>
              </a:rPr>
              <a:t>accolte per Settore e Dimensione (2011-2012)</a:t>
            </a:r>
            <a:endParaRPr lang="it-IT" sz="1400" dirty="0">
              <a:solidFill>
                <a:schemeClr val="bg1"/>
              </a:solidFill>
            </a:endParaRPr>
          </a:p>
        </p:txBody>
      </p:sp>
      <p:graphicFrame>
        <p:nvGraphicFramePr>
          <p:cNvPr id="13" name="Chart 1"/>
          <p:cNvGraphicFramePr>
            <a:graphicFrameLocks/>
          </p:cNvGraphicFramePr>
          <p:nvPr/>
        </p:nvGraphicFramePr>
        <p:xfrm>
          <a:off x="2049459" y="1842629"/>
          <a:ext cx="5004000" cy="2160000"/>
        </p:xfrm>
        <a:graphic>
          <a:graphicData uri="http://schemas.openxmlformats.org/drawingml/2006/chart">
            <c:chart xmlns:c="http://schemas.openxmlformats.org/drawingml/2006/chart" xmlns:r="http://schemas.openxmlformats.org/officeDocument/2006/relationships" r:id="rId2"/>
          </a:graphicData>
        </a:graphic>
      </p:graphicFrame>
      <p:sp>
        <p:nvSpPr>
          <p:cNvPr id="14" name="CasellaDiTesto 13"/>
          <p:cNvSpPr txBox="1"/>
          <p:nvPr/>
        </p:nvSpPr>
        <p:spPr>
          <a:xfrm>
            <a:off x="2734911" y="2046744"/>
            <a:ext cx="504000" cy="215444"/>
          </a:xfrm>
          <a:prstGeom prst="rect">
            <a:avLst/>
          </a:prstGeom>
          <a:noFill/>
        </p:spPr>
        <p:txBody>
          <a:bodyPr wrap="square" rtlCol="0">
            <a:spAutoFit/>
          </a:bodyPr>
          <a:lstStyle/>
          <a:p>
            <a:pPr algn="ctr"/>
            <a:r>
              <a:rPr lang="it-IT" sz="800" b="0" dirty="0" smtClean="0"/>
              <a:t>26.720</a:t>
            </a:r>
            <a:endParaRPr lang="it-IT" sz="800" b="0" dirty="0"/>
          </a:p>
        </p:txBody>
      </p:sp>
      <p:graphicFrame>
        <p:nvGraphicFramePr>
          <p:cNvPr id="15" name="Chart 1"/>
          <p:cNvGraphicFramePr>
            <a:graphicFrameLocks/>
          </p:cNvGraphicFramePr>
          <p:nvPr/>
        </p:nvGraphicFramePr>
        <p:xfrm>
          <a:off x="2049459" y="4149726"/>
          <a:ext cx="5004000" cy="216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olo 1"/>
          <p:cNvSpPr>
            <a:spLocks noGrp="1"/>
          </p:cNvSpPr>
          <p:nvPr>
            <p:ph type="title"/>
          </p:nvPr>
        </p:nvSpPr>
        <p:spPr>
          <a:xfrm>
            <a:off x="968370" y="274638"/>
            <a:ext cx="8229600" cy="633412"/>
          </a:xfrm>
        </p:spPr>
        <p:txBody>
          <a:bodyPr/>
          <a:lstStyle/>
          <a:p>
            <a:r>
              <a:rPr lang="it-IT" sz="2400" b="1" dirty="0" smtClean="0">
                <a:solidFill>
                  <a:srgbClr val="00458A"/>
                </a:solidFill>
              </a:rPr>
              <a:t>La semplificazione per l’accesso al Fondo</a:t>
            </a:r>
          </a:p>
        </p:txBody>
      </p:sp>
      <p:sp>
        <p:nvSpPr>
          <p:cNvPr id="4" name="Segnaposto contenuto 3"/>
          <p:cNvSpPr>
            <a:spLocks noGrp="1"/>
          </p:cNvSpPr>
          <p:nvPr>
            <p:ph idx="1"/>
          </p:nvPr>
        </p:nvSpPr>
        <p:spPr>
          <a:xfrm>
            <a:off x="968370" y="1194021"/>
            <a:ext cx="7786687" cy="1514253"/>
          </a:xfrm>
        </p:spPr>
        <p:txBody>
          <a:bodyPr>
            <a:spAutoFit/>
          </a:bodyPr>
          <a:lstStyle/>
          <a:p>
            <a:pPr marL="0" indent="0">
              <a:buFont typeface="Arial" pitchFamily="34" charset="0"/>
              <a:buNone/>
              <a:defRPr/>
            </a:pPr>
            <a:r>
              <a:rPr lang="it-IT" sz="1400" b="1" dirty="0">
                <a:solidFill>
                  <a:srgbClr val="00458A"/>
                </a:solidFill>
              </a:rPr>
              <a:t>La gran parte delle domande accolte è riferita a operazioni presentate dai </a:t>
            </a:r>
            <a:r>
              <a:rPr lang="it-IT" sz="1400" b="1" dirty="0" smtClean="0">
                <a:solidFill>
                  <a:srgbClr val="00458A"/>
                </a:solidFill>
              </a:rPr>
              <a:t>confidi autorizzati </a:t>
            </a:r>
            <a:r>
              <a:rPr lang="it-IT" sz="1400" b="1" dirty="0">
                <a:solidFill>
                  <a:srgbClr val="00458A"/>
                </a:solidFill>
              </a:rPr>
              <a:t>(32.788 unità, pari al 53,4% del totale)</a:t>
            </a:r>
            <a:r>
              <a:rPr lang="it-IT" sz="1400" dirty="0">
                <a:solidFill>
                  <a:srgbClr val="00458A"/>
                </a:solidFill>
              </a:rPr>
              <a:t>, cui seguono le operazioni </a:t>
            </a:r>
            <a:r>
              <a:rPr lang="it-IT" sz="1400" dirty="0" smtClean="0">
                <a:solidFill>
                  <a:srgbClr val="00458A"/>
                </a:solidFill>
              </a:rPr>
              <a:t>presentate con </a:t>
            </a:r>
            <a:r>
              <a:rPr lang="it-IT" sz="1400" dirty="0">
                <a:solidFill>
                  <a:srgbClr val="00458A"/>
                </a:solidFill>
              </a:rPr>
              <a:t>procedura:</a:t>
            </a:r>
          </a:p>
          <a:p>
            <a:pPr marL="285750" indent="-285750">
              <a:defRPr/>
            </a:pPr>
            <a:r>
              <a:rPr lang="it-IT" sz="1400" dirty="0" smtClean="0">
                <a:solidFill>
                  <a:srgbClr val="00458A"/>
                </a:solidFill>
              </a:rPr>
              <a:t> </a:t>
            </a:r>
            <a:r>
              <a:rPr lang="it-IT" sz="1400" dirty="0">
                <a:solidFill>
                  <a:srgbClr val="00458A"/>
                </a:solidFill>
              </a:rPr>
              <a:t>di importo ridotto (16.383 unità, pari al 26,7% del totale);</a:t>
            </a:r>
          </a:p>
          <a:p>
            <a:pPr marL="285750" indent="-285750">
              <a:defRPr/>
            </a:pPr>
            <a:r>
              <a:rPr lang="it-IT" sz="1400" dirty="0" smtClean="0">
                <a:solidFill>
                  <a:srgbClr val="00458A"/>
                </a:solidFill>
              </a:rPr>
              <a:t> </a:t>
            </a:r>
            <a:r>
              <a:rPr lang="it-IT" sz="1400" dirty="0">
                <a:solidFill>
                  <a:srgbClr val="00458A"/>
                </a:solidFill>
              </a:rPr>
              <a:t>semplificata (10.999 unità, pari al 17,9% del totale);</a:t>
            </a:r>
          </a:p>
          <a:p>
            <a:pPr marL="285750" indent="-285750">
              <a:defRPr/>
            </a:pPr>
            <a:r>
              <a:rPr lang="it-IT" sz="1400" dirty="0" smtClean="0">
                <a:solidFill>
                  <a:srgbClr val="00458A"/>
                </a:solidFill>
              </a:rPr>
              <a:t> </a:t>
            </a:r>
            <a:r>
              <a:rPr lang="it-IT" sz="1400" dirty="0">
                <a:solidFill>
                  <a:srgbClr val="00458A"/>
                </a:solidFill>
              </a:rPr>
              <a:t>ordinaria (1.283 unità, pari al 2,0% del totale).</a:t>
            </a:r>
          </a:p>
        </p:txBody>
      </p:sp>
      <p:pic>
        <p:nvPicPr>
          <p:cNvPr id="1026" name="Picture 2"/>
          <p:cNvPicPr>
            <a:picLocks noChangeAspect="1" noChangeArrowheads="1"/>
          </p:cNvPicPr>
          <p:nvPr/>
        </p:nvPicPr>
        <p:blipFill>
          <a:blip r:embed="rId2" cstate="print"/>
          <a:srcRect/>
          <a:stretch>
            <a:fillRect/>
          </a:stretch>
        </p:blipFill>
        <p:spPr bwMode="auto">
          <a:xfrm>
            <a:off x="1979613" y="2997200"/>
            <a:ext cx="5076825" cy="3003550"/>
          </a:xfrm>
          <a:prstGeom prst="rect">
            <a:avLst/>
          </a:prstGeom>
          <a:solidFill>
            <a:schemeClr val="accent6">
              <a:lumMod val="60000"/>
              <a:lumOff val="40000"/>
            </a:schemeClr>
          </a:solidFill>
          <a:ln w="9525">
            <a:solidFill>
              <a:srgbClr val="FF0000"/>
            </a:solidFill>
            <a:miter lim="800000"/>
            <a:headEnd/>
            <a:tailEnd/>
          </a:ln>
        </p:spPr>
      </p:pic>
      <p:sp>
        <p:nvSpPr>
          <p:cNvPr id="69637" name="Text Box 12"/>
          <p:cNvSpPr txBox="1">
            <a:spLocks noChangeArrowheads="1"/>
          </p:cNvSpPr>
          <p:nvPr/>
        </p:nvSpPr>
        <p:spPr bwMode="auto">
          <a:xfrm>
            <a:off x="0" y="2997200"/>
            <a:ext cx="684213" cy="473075"/>
          </a:xfrm>
          <a:prstGeom prst="rect">
            <a:avLst/>
          </a:prstGeom>
          <a:noFill/>
          <a:ln w="9525">
            <a:noFill/>
            <a:miter lim="800000"/>
            <a:headEnd/>
            <a:tailEnd/>
          </a:ln>
        </p:spPr>
        <p:txBody>
          <a:bodyPr>
            <a:spAutoFit/>
          </a:bodyPr>
          <a:lstStyle/>
          <a:p>
            <a:pPr algn="r">
              <a:spcBef>
                <a:spcPct val="50000"/>
              </a:spcBef>
            </a:pPr>
            <a:r>
              <a:rPr lang="it-IT" sz="1000">
                <a:solidFill>
                  <a:schemeClr val="bg1"/>
                </a:solidFill>
              </a:rPr>
              <a:t>Risultati</a:t>
            </a:r>
          </a:p>
          <a:p>
            <a:pPr algn="r">
              <a:spcBef>
                <a:spcPct val="50000"/>
              </a:spcBef>
            </a:pPr>
            <a:r>
              <a:rPr lang="it-IT" sz="1000">
                <a:solidFill>
                  <a:schemeClr val="bg1"/>
                </a:solidFill>
              </a:rPr>
              <a:t>2012</a:t>
            </a:r>
          </a:p>
        </p:txBody>
      </p:sp>
      <p:sp>
        <p:nvSpPr>
          <p:cNvPr id="5" name="Segnaposto numero diapositiva 4"/>
          <p:cNvSpPr>
            <a:spLocks noGrp="1"/>
          </p:cNvSpPr>
          <p:nvPr>
            <p:ph type="sldNum" sz="quarter" idx="12"/>
          </p:nvPr>
        </p:nvSpPr>
        <p:spPr/>
        <p:txBody>
          <a:bodyPr/>
          <a:lstStyle/>
          <a:p>
            <a:pPr>
              <a:defRPr/>
            </a:pPr>
            <a:fld id="{1E62062C-57DC-43C7-8900-F7168DEB9775}" type="slidenum">
              <a:rPr lang="it-IT" smtClean="0"/>
              <a:pPr>
                <a:defRPr/>
              </a:pPr>
              <a:t>9</a:t>
            </a:fld>
            <a:endParaRPr lang="it-IT"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U8D3H1SpmUqdHb8v58Lgnw"/>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vQVFgosWzUKh9TnjQYco9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U8D3H1SpmUqdHb8v58Lg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vQVFgosWzUKh9TnjQYco9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vQVFgosWzUKh9TnjQYco9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vQVFgosWzUKh9TnjQYco9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vQVFgosWzUKh9TnjQYco9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vQVFgosWzUKh9TnjQYco9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vQVFgosWzUKh9TnjQYco9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vQVFgosWzUKh9TnjQYco9A"/>
</p:tagLst>
</file>

<file path=ppt/theme/theme1.xml><?xml version="1.0" encoding="utf-8"?>
<a:theme xmlns:a="http://schemas.openxmlformats.org/drawingml/2006/main" name="UniCredit Group">
  <a:themeElements>
    <a:clrScheme name="">
      <a:dk1>
        <a:srgbClr val="000000"/>
      </a:dk1>
      <a:lt1>
        <a:srgbClr val="FFFFFF"/>
      </a:lt1>
      <a:dk2>
        <a:srgbClr val="000000"/>
      </a:dk2>
      <a:lt2>
        <a:srgbClr val="808080"/>
      </a:lt2>
      <a:accent1>
        <a:srgbClr val="E6E6E6"/>
      </a:accent1>
      <a:accent2>
        <a:srgbClr val="0000CC"/>
      </a:accent2>
      <a:accent3>
        <a:srgbClr val="FFFFFF"/>
      </a:accent3>
      <a:accent4>
        <a:srgbClr val="000000"/>
      </a:accent4>
      <a:accent5>
        <a:srgbClr val="F0F0F0"/>
      </a:accent5>
      <a:accent6>
        <a:srgbClr val="0000B9"/>
      </a:accent6>
      <a:hlink>
        <a:srgbClr val="51A836"/>
      </a:hlink>
      <a:folHlink>
        <a:srgbClr val="00ACEE"/>
      </a:folHlink>
    </a:clrScheme>
    <a:fontScheme name="UniCredit Group">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lgn="ctr">
          <a:solidFill>
            <a:schemeClr val="bg2"/>
          </a:solidFill>
          <a:miter lim="800000"/>
          <a:headEnd/>
          <a:tailEnd/>
        </a:ln>
        <a:effectLst/>
      </a:spPr>
      <a:bodyPr lIns="91432" tIns="45716" rIns="91432" bIns="45716" anchor="ctr">
        <a:noAutofit/>
      </a:bodyPr>
      <a:lstStyle>
        <a:defPPr marL="0" indent="0" eaLnBrk="1" hangingPunct="1">
          <a:lnSpc>
            <a:spcPct val="150000"/>
          </a:lnSpc>
          <a:buFont typeface="Wingdings" pitchFamily="2" charset="2"/>
          <a:buChar char="w"/>
          <a:tabLst>
            <a:tab pos="536575" algn="l"/>
          </a:tabLst>
          <a:defRPr sz="1200" dirty="0" smtClean="0"/>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0315" tIns="45158" rIns="90315" bIns="45158" numCol="1" anchor="ctr" anchorCtr="0" compatLnSpc="1">
        <a:prstTxWarp prst="textNoShape">
          <a:avLst/>
        </a:prstTxWarp>
      </a:bodyPr>
      <a:lstStyle>
        <a:defPPr marL="0" marR="0" indent="0" algn="l" defTabSz="892175" rtl="0" eaLnBrk="1" fontAlgn="base" latinLnBrk="0" hangingPunct="1">
          <a:lnSpc>
            <a:spcPct val="100000"/>
          </a:lnSpc>
          <a:spcBef>
            <a:spcPct val="20000"/>
          </a:spcBef>
          <a:spcAft>
            <a:spcPct val="0"/>
          </a:spcAft>
          <a:buClr>
            <a:srgbClr val="E2001A"/>
          </a:buClr>
          <a:buSzTx/>
          <a:buFont typeface="Webdings" pitchFamily="18" charset="2"/>
          <a:buNone/>
          <a:tabLst/>
          <a:defRPr kumimoji="0" lang="it-IT" sz="1300" b="1" i="0" u="none" strike="noStrike" cap="none" normalizeH="0" baseline="0" smtClean="0">
            <a:ln>
              <a:noFill/>
            </a:ln>
            <a:solidFill>
              <a:schemeClr val="tx1"/>
            </a:solidFill>
            <a:effectLst/>
            <a:latin typeface="Arial" charset="0"/>
            <a:ea typeface="Osaka" pitchFamily="1" charset="-128"/>
          </a:defRPr>
        </a:defPPr>
      </a:lstStyle>
    </a:lnDef>
  </a:objectDefaults>
  <a:extraClrSchemeLst>
    <a:extraClrScheme>
      <a:clrScheme name="UniCredit Grou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niCredit Grou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niCredit Grou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niCredit Grou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niCredit Grou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niCredit Grou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niCredit Group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niCredit Grou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niCredit Grou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niCredit Grou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niCredit Grou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niCredit Grou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UniCredit Group 13">
        <a:dk1>
          <a:srgbClr val="000000"/>
        </a:dk1>
        <a:lt1>
          <a:srgbClr val="FFFFFF"/>
        </a:lt1>
        <a:dk2>
          <a:srgbClr val="000000"/>
        </a:dk2>
        <a:lt2>
          <a:srgbClr val="808080"/>
        </a:lt2>
        <a:accent1>
          <a:srgbClr val="E6E6E6"/>
        </a:accent1>
        <a:accent2>
          <a:srgbClr val="0000CC"/>
        </a:accent2>
        <a:accent3>
          <a:srgbClr val="FFFFFF"/>
        </a:accent3>
        <a:accent4>
          <a:srgbClr val="000000"/>
        </a:accent4>
        <a:accent5>
          <a:srgbClr val="F0F0F0"/>
        </a:accent5>
        <a:accent6>
          <a:srgbClr val="0000B9"/>
        </a:accent6>
        <a:hlink>
          <a:srgbClr val="51A836"/>
        </a:hlink>
        <a:folHlink>
          <a:srgbClr val="E3782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UniCredit Group">
  <a:themeElements>
    <a:clrScheme name="">
      <a:dk1>
        <a:srgbClr val="000000"/>
      </a:dk1>
      <a:lt1>
        <a:srgbClr val="FFFFFF"/>
      </a:lt1>
      <a:dk2>
        <a:srgbClr val="000000"/>
      </a:dk2>
      <a:lt2>
        <a:srgbClr val="808080"/>
      </a:lt2>
      <a:accent1>
        <a:srgbClr val="E6E6E6"/>
      </a:accent1>
      <a:accent2>
        <a:srgbClr val="0000CC"/>
      </a:accent2>
      <a:accent3>
        <a:srgbClr val="FFFFFF"/>
      </a:accent3>
      <a:accent4>
        <a:srgbClr val="000000"/>
      </a:accent4>
      <a:accent5>
        <a:srgbClr val="F0F0F0"/>
      </a:accent5>
      <a:accent6>
        <a:srgbClr val="0000B9"/>
      </a:accent6>
      <a:hlink>
        <a:srgbClr val="51A836"/>
      </a:hlink>
      <a:folHlink>
        <a:srgbClr val="00ACEE"/>
      </a:folHlink>
    </a:clrScheme>
    <a:fontScheme name="1_UniCredit Group">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UniCredit Grou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UniCredit Grou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UniCredit Grou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UniCredit Grou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UniCredit Grou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UniCredit Grou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UniCredit Group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UniCredit Grou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UniCredit Grou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UniCredit Grou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UniCredit Grou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UniCredit Grou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UniCredit Group 13">
        <a:dk1>
          <a:srgbClr val="000000"/>
        </a:dk1>
        <a:lt1>
          <a:srgbClr val="FFFFFF"/>
        </a:lt1>
        <a:dk2>
          <a:srgbClr val="000000"/>
        </a:dk2>
        <a:lt2>
          <a:srgbClr val="808080"/>
        </a:lt2>
        <a:accent1>
          <a:srgbClr val="E6E6E6"/>
        </a:accent1>
        <a:accent2>
          <a:srgbClr val="0000CC"/>
        </a:accent2>
        <a:accent3>
          <a:srgbClr val="FFFFFF"/>
        </a:accent3>
        <a:accent4>
          <a:srgbClr val="000000"/>
        </a:accent4>
        <a:accent5>
          <a:srgbClr val="F0F0F0"/>
        </a:accent5>
        <a:accent6>
          <a:srgbClr val="0000B9"/>
        </a:accent6>
        <a:hlink>
          <a:srgbClr val="51A836"/>
        </a:hlink>
        <a:folHlink>
          <a:srgbClr val="E3782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9902</TotalTime>
  <Words>3556</Words>
  <Application>Microsoft Office PowerPoint</Application>
  <PresentationFormat>Presentazione su schermo (4:3)</PresentationFormat>
  <Paragraphs>284</Paragraphs>
  <Slides>29</Slides>
  <Notes>16</Notes>
  <HiddenSlides>0</HiddenSlides>
  <MMClips>0</MMClips>
  <ScaleCrop>false</ScaleCrop>
  <HeadingPairs>
    <vt:vector size="4" baseType="variant">
      <vt:variant>
        <vt:lpstr>Tema</vt:lpstr>
      </vt:variant>
      <vt:variant>
        <vt:i4>2</vt:i4>
      </vt:variant>
      <vt:variant>
        <vt:lpstr>Titoli diapositive</vt:lpstr>
      </vt:variant>
      <vt:variant>
        <vt:i4>29</vt:i4>
      </vt:variant>
    </vt:vector>
  </HeadingPairs>
  <TitlesOfParts>
    <vt:vector size="31" baseType="lpstr">
      <vt:lpstr>UniCredit Group</vt:lpstr>
      <vt:lpstr>1_UniCredit Group</vt:lpstr>
      <vt:lpstr>Presentazione standard di PowerPoint</vt:lpstr>
      <vt:lpstr>Presentazione standard di PowerPoint</vt:lpstr>
      <vt:lpstr>Misure di recente adozione Sistema attuale</vt:lpstr>
      <vt:lpstr>La Governance</vt:lpstr>
      <vt:lpstr>Il Fondo di Garanzia</vt:lpstr>
      <vt:lpstr>Misure di recente adozione La dinamica dello strumento di sostegno alle PMI</vt:lpstr>
      <vt:lpstr>Misure di recente adozione La dinamica dello strumento di sostegno alle PMI</vt:lpstr>
      <vt:lpstr>Misure di recente adozione La dinamica dello strumento di sostegno alle PMI</vt:lpstr>
      <vt:lpstr>La semplificazione per l’accesso al Fondo</vt:lpstr>
      <vt:lpstr>Presentazione standard di PowerPoint</vt:lpstr>
      <vt:lpstr>Presentazione standard di PowerPoint</vt:lpstr>
      <vt:lpstr>Il Fondo di Garanzia</vt:lpstr>
      <vt:lpstr>Misure di recente adozione Potenziamento dello strumento (1/3)</vt:lpstr>
      <vt:lpstr>Misure di recente adozione  Potenziamento dello strumento (2/3)</vt:lpstr>
      <vt:lpstr>Le misure di recente adozione  Potenziamento dello strumento  (3/3)</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MCC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ccara</dc:creator>
  <cp:lastModifiedBy>rfanfoni</cp:lastModifiedBy>
  <cp:revision>732</cp:revision>
  <cp:lastPrinted>2013-02-20T16:39:25Z</cp:lastPrinted>
  <dcterms:created xsi:type="dcterms:W3CDTF">2008-06-18T09:41:48Z</dcterms:created>
  <dcterms:modified xsi:type="dcterms:W3CDTF">2013-02-26T15:26:39Z</dcterms:modified>
</cp:coreProperties>
</file>