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27"/>
  </p:notes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</p:sldIdLst>
  <p:sldSz cx="9144000" cy="6858000" type="screen4x3"/>
  <p:notesSz cx="6669088" cy="97536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/>
        <a:cs typeface="Osaka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/>
        <a:cs typeface="Osaka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/>
        <a:cs typeface="Osaka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/>
        <a:cs typeface="Osaka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/>
        <a:cs typeface="Osak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/>
        <a:cs typeface="Osak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/>
        <a:cs typeface="Osak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/>
        <a:cs typeface="Osak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00" autoAdjust="0"/>
    <p:restoredTop sz="94660"/>
  </p:normalViewPr>
  <p:slideViewPr>
    <p:cSldViewPr>
      <p:cViewPr varScale="1">
        <p:scale>
          <a:sx n="65" d="100"/>
          <a:sy n="65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32325"/>
            <a:ext cx="53355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789F5A9B-BF06-4A34-8517-3F0CA4CCB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6D2A-0DF1-403E-8BD2-4B32EA819449}" type="slidenum">
              <a:rPr lang="it-IT">
                <a:ea typeface="Osaka"/>
                <a:cs typeface="Osaka"/>
              </a:rPr>
              <a:pPr/>
              <a:t>1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D1049250-07F4-4236-89AB-F9E9AD6F8739}" type="slidenum">
              <a:rPr lang="it-IT" sz="1200"/>
              <a:pPr algn="r" defTabSz="906463"/>
              <a:t>1</a:t>
            </a:fld>
            <a:endParaRPr lang="it-IT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1803B-174D-4269-A469-C2D69A4D4D2D}" type="slidenum">
              <a:rPr lang="it-IT">
                <a:ea typeface="Osaka"/>
                <a:cs typeface="Osaka"/>
              </a:rPr>
              <a:pPr/>
              <a:t>10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5796065A-613B-45DD-B93E-0E98936C222B}" type="slidenum">
              <a:rPr lang="it-IT" sz="1200"/>
              <a:pPr algn="r" defTabSz="906463"/>
              <a:t>10</a:t>
            </a:fld>
            <a:endParaRPr lang="it-IT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3B2A7-202C-4113-9FD2-72E2D3B6FB92}" type="slidenum">
              <a:rPr lang="it-IT">
                <a:ea typeface="Osaka"/>
                <a:cs typeface="Osaka"/>
              </a:rPr>
              <a:pPr/>
              <a:t>11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64A9B211-7FDC-48CF-98BE-1EC07DABC7E4}" type="slidenum">
              <a:rPr lang="it-IT" sz="1200"/>
              <a:pPr algn="r" defTabSz="906463"/>
              <a:t>11</a:t>
            </a:fld>
            <a:endParaRPr lang="it-IT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E6B8B-64C8-4891-B5B8-EF54C0478693}" type="slidenum">
              <a:rPr lang="it-IT">
                <a:ea typeface="Osaka"/>
                <a:cs typeface="Osaka"/>
              </a:rPr>
              <a:pPr/>
              <a:t>12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B99CF951-C055-4DCC-810A-1D3A51797A37}" type="slidenum">
              <a:rPr lang="it-IT" sz="1200"/>
              <a:pPr algn="r" defTabSz="906463"/>
              <a:t>12</a:t>
            </a:fld>
            <a:endParaRPr lang="it-IT" sz="120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AE71F-98FD-4B4A-89B9-3FC2B0DA2DBD}" type="slidenum">
              <a:rPr lang="it-IT">
                <a:ea typeface="Osaka"/>
                <a:cs typeface="Osaka"/>
              </a:rPr>
              <a:pPr/>
              <a:t>13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C22A27EF-5296-4F6F-9D97-0C16BADAA83D}" type="slidenum">
              <a:rPr lang="it-IT" sz="1200"/>
              <a:pPr algn="r" defTabSz="906463"/>
              <a:t>13</a:t>
            </a:fld>
            <a:endParaRPr lang="it-IT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9B0D8-DF11-4EDD-B560-7AB06BDD9757}" type="slidenum">
              <a:rPr lang="it-IT">
                <a:ea typeface="Osaka"/>
                <a:cs typeface="Osaka"/>
              </a:rPr>
              <a:pPr/>
              <a:t>14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C2D4A9C2-CAFB-4B02-B328-1284BFAAA0B9}" type="slidenum">
              <a:rPr lang="it-IT" sz="1200"/>
              <a:pPr algn="r" defTabSz="906463"/>
              <a:t>14</a:t>
            </a:fld>
            <a:endParaRPr lang="it-IT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46A6D-C8E9-4152-BCED-03EE8350ADB4}" type="slidenum">
              <a:rPr lang="it-IT">
                <a:ea typeface="Osaka"/>
                <a:cs typeface="Osaka"/>
              </a:rPr>
              <a:pPr/>
              <a:t>15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80E78228-3C1A-45B3-8493-7CDC7278D8D7}" type="slidenum">
              <a:rPr lang="it-IT" sz="1200"/>
              <a:pPr algn="r" defTabSz="906463"/>
              <a:t>15</a:t>
            </a:fld>
            <a:endParaRPr lang="it-IT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714C7-BDF0-4650-B4C1-4293028FA177}" type="slidenum">
              <a:rPr lang="it-IT">
                <a:ea typeface="Osaka"/>
                <a:cs typeface="Osaka"/>
              </a:rPr>
              <a:pPr/>
              <a:t>16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8002481D-BB90-4AB3-B8DF-2AAF2BD3DCD9}" type="slidenum">
              <a:rPr lang="it-IT" sz="1200"/>
              <a:pPr algn="r" defTabSz="906463"/>
              <a:t>16</a:t>
            </a:fld>
            <a:endParaRPr lang="it-IT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154B3-C28D-4959-B54C-05018CF07D87}" type="slidenum">
              <a:rPr lang="it-IT">
                <a:ea typeface="Osaka"/>
                <a:cs typeface="Osaka"/>
              </a:rPr>
              <a:pPr/>
              <a:t>17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57CFCBA7-695B-4C2E-8244-487789F108C8}" type="slidenum">
              <a:rPr lang="it-IT" sz="1200"/>
              <a:pPr algn="r" defTabSz="906463"/>
              <a:t>17</a:t>
            </a:fld>
            <a:endParaRPr lang="it-IT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C692B-97D9-4C53-AA5F-558EBBAC340C}" type="slidenum">
              <a:rPr lang="it-IT">
                <a:ea typeface="Osaka"/>
                <a:cs typeface="Osaka"/>
              </a:rPr>
              <a:pPr/>
              <a:t>18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C8864072-B2B4-4021-BCB2-E2B81F2E372A}" type="slidenum">
              <a:rPr lang="it-IT" sz="1200"/>
              <a:pPr algn="r" defTabSz="906463"/>
              <a:t>18</a:t>
            </a:fld>
            <a:endParaRPr lang="it-IT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907CF-758C-476D-8210-38FE5FC16100}" type="slidenum">
              <a:rPr lang="it-IT">
                <a:ea typeface="Osaka"/>
                <a:cs typeface="Osaka"/>
              </a:rPr>
              <a:pPr/>
              <a:t>19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64271816-7747-41A1-8596-CEEFBC556FDB}" type="slidenum">
              <a:rPr lang="it-IT" sz="1200"/>
              <a:pPr algn="r" defTabSz="906463"/>
              <a:t>19</a:t>
            </a:fld>
            <a:endParaRPr lang="it-IT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E15E2-3617-4FC1-BFD1-3B6F0F8EE509}" type="slidenum">
              <a:rPr lang="it-IT">
                <a:ea typeface="Osaka"/>
                <a:cs typeface="Osaka"/>
              </a:rPr>
              <a:pPr/>
              <a:t>2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0953887F-D181-4B6F-8F49-5CB58DF3FF9F}" type="slidenum">
              <a:rPr lang="it-IT" sz="1200"/>
              <a:pPr algn="r" defTabSz="906463"/>
              <a:t>2</a:t>
            </a:fld>
            <a:endParaRPr lang="it-IT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00D36-B9BE-4A8D-AA98-837F510C323B}" type="slidenum">
              <a:rPr lang="it-IT">
                <a:ea typeface="Osaka"/>
                <a:cs typeface="Osaka"/>
              </a:rPr>
              <a:pPr/>
              <a:t>20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60781F9F-4AF2-4881-AC6F-2B20A586CC54}" type="slidenum">
              <a:rPr lang="it-IT" sz="1200"/>
              <a:pPr algn="r" defTabSz="906463"/>
              <a:t>20</a:t>
            </a:fld>
            <a:endParaRPr lang="it-IT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5E632-52BA-46E6-9F68-245BAAB55603}" type="slidenum">
              <a:rPr lang="it-IT">
                <a:ea typeface="Osaka"/>
                <a:cs typeface="Osaka"/>
              </a:rPr>
              <a:pPr/>
              <a:t>21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A4D5770A-9C74-4739-81AB-4ADE69B24DB0}" type="slidenum">
              <a:rPr lang="it-IT" sz="1200"/>
              <a:pPr algn="r" defTabSz="906463"/>
              <a:t>21</a:t>
            </a:fld>
            <a:endParaRPr lang="it-IT" sz="120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1002-BD77-48EB-9F68-E6510BC47E84}" type="slidenum">
              <a:rPr lang="it-IT">
                <a:ea typeface="Osaka"/>
                <a:cs typeface="Osaka"/>
              </a:rPr>
              <a:pPr/>
              <a:t>22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E52F9E3B-C5EA-4A8A-9069-CBDE2B00F075}" type="slidenum">
              <a:rPr lang="it-IT" sz="1200"/>
              <a:pPr algn="r" defTabSz="906463"/>
              <a:t>22</a:t>
            </a:fld>
            <a:endParaRPr lang="it-IT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A4DEC-7C90-444E-B081-2D4E34C060CB}" type="slidenum">
              <a:rPr lang="it-IT">
                <a:ea typeface="Osaka"/>
                <a:cs typeface="Osaka"/>
              </a:rPr>
              <a:pPr/>
              <a:t>23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3024DDB4-77AF-4DFB-A5F1-41EF8C53AE8E}" type="slidenum">
              <a:rPr lang="it-IT" sz="1200"/>
              <a:pPr algn="r" defTabSz="906463"/>
              <a:t>23</a:t>
            </a:fld>
            <a:endParaRPr lang="it-IT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147B9-BCBA-4F6E-B00F-775221CC6604}" type="slidenum">
              <a:rPr lang="it-IT">
                <a:ea typeface="Osaka"/>
                <a:cs typeface="Osaka"/>
              </a:rPr>
              <a:pPr/>
              <a:t>24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D9219F36-5B5E-4D64-B936-71B221CA8165}" type="slidenum">
              <a:rPr lang="it-IT" sz="1200"/>
              <a:pPr algn="r" defTabSz="906463"/>
              <a:t>24</a:t>
            </a:fld>
            <a:endParaRPr lang="it-IT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6A964-9FF6-422F-971D-85583107B5FE}" type="slidenum">
              <a:rPr lang="it-IT">
                <a:ea typeface="Osaka"/>
                <a:cs typeface="Osaka"/>
              </a:rPr>
              <a:pPr/>
              <a:t>3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A1AFF055-CD6A-44E1-B8DF-02EAE2B1D5EA}" type="slidenum">
              <a:rPr lang="it-IT" sz="1200"/>
              <a:pPr algn="r" defTabSz="906463"/>
              <a:t>3</a:t>
            </a:fld>
            <a:endParaRPr lang="it-IT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71C39-FBFE-4684-B977-E1FFB553CD50}" type="slidenum">
              <a:rPr lang="it-IT">
                <a:ea typeface="Osaka"/>
                <a:cs typeface="Osaka"/>
              </a:rPr>
              <a:pPr/>
              <a:t>4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0B32BBB9-53CE-4FD8-B5C2-B18A595D63A3}" type="slidenum">
              <a:rPr lang="it-IT" sz="1200"/>
              <a:pPr algn="r" defTabSz="906463"/>
              <a:t>4</a:t>
            </a:fld>
            <a:endParaRPr lang="it-IT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B2616-972B-4AB9-AF95-9DC67102F1EA}" type="slidenum">
              <a:rPr lang="it-IT">
                <a:ea typeface="Osaka"/>
                <a:cs typeface="Osaka"/>
              </a:rPr>
              <a:pPr/>
              <a:t>5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DC65F083-9370-4ED3-8173-D0DBB39E257C}" type="slidenum">
              <a:rPr lang="it-IT" sz="1200"/>
              <a:pPr algn="r" defTabSz="906463"/>
              <a:t>5</a:t>
            </a:fld>
            <a:endParaRPr lang="it-IT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ED872-7B12-4E76-A42C-DAE1759F5A13}" type="slidenum">
              <a:rPr lang="it-IT">
                <a:ea typeface="Osaka"/>
                <a:cs typeface="Osaka"/>
              </a:rPr>
              <a:pPr/>
              <a:t>6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1ED7C93B-11B4-4DF5-B122-7DC9C30D5575}" type="slidenum">
              <a:rPr lang="it-IT" sz="1200"/>
              <a:pPr algn="r" defTabSz="906463"/>
              <a:t>6</a:t>
            </a:fld>
            <a:endParaRPr lang="it-IT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55747-5C46-404E-9518-B6D1F79BD423}" type="slidenum">
              <a:rPr lang="it-IT">
                <a:ea typeface="Osaka"/>
                <a:cs typeface="Osaka"/>
              </a:rPr>
              <a:pPr/>
              <a:t>7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92A1E21B-50B7-4D52-A4F2-772D543AE374}" type="slidenum">
              <a:rPr lang="it-IT" sz="1200"/>
              <a:pPr algn="r" defTabSz="906463"/>
              <a:t>7</a:t>
            </a:fld>
            <a:endParaRPr lang="it-IT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7A45F-BF33-42C0-817F-2FFF728EA29D}" type="slidenum">
              <a:rPr lang="it-IT">
                <a:ea typeface="Osaka"/>
                <a:cs typeface="Osaka"/>
              </a:rPr>
              <a:pPr/>
              <a:t>8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0BBF00BF-7963-4FD1-8F6F-16B6754DFBED}" type="slidenum">
              <a:rPr lang="it-IT" sz="1200"/>
              <a:pPr algn="r" defTabSz="906463"/>
              <a:t>8</a:t>
            </a:fld>
            <a:endParaRPr lang="it-IT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1991A-7FC4-4102-9D39-D4E7BF285DF8}" type="slidenum">
              <a:rPr lang="it-IT">
                <a:ea typeface="Osaka"/>
                <a:cs typeface="Osaka"/>
              </a:rPr>
              <a:pPr/>
              <a:t>9</a:t>
            </a:fld>
            <a:endParaRPr lang="it-IT">
              <a:ea typeface="Osaka"/>
              <a:cs typeface="Osaka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778250" y="9266238"/>
            <a:ext cx="288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9" tIns="45360" rIns="90719" bIns="45360" anchor="b"/>
          <a:lstStyle/>
          <a:p>
            <a:pPr algn="r" defTabSz="906463"/>
            <a:fld id="{782F11F8-75FC-49D3-B83C-C3D0B5D4930F}" type="slidenum">
              <a:rPr lang="it-IT" sz="1200"/>
              <a:pPr algn="r" defTabSz="906463"/>
              <a:t>9</a:t>
            </a:fld>
            <a:endParaRPr lang="it-IT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30738"/>
            <a:ext cx="5332412" cy="4391025"/>
          </a:xfrm>
          <a:noFill/>
          <a:ln/>
        </p:spPr>
        <p:txBody>
          <a:bodyPr lIns="90719" tIns="45360" rIns="90719" bIns="45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29A6-0394-4122-9E0F-3336AD837F8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E38D-513B-49B8-813B-D70F8711796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2263" y="274638"/>
            <a:ext cx="2071687" cy="54133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2663" cy="5413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1BF6-3C4D-42EF-9EA7-2C45493AD10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45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9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6A6C-88B5-46EC-9E03-9D205C10091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7825" y="274638"/>
            <a:ext cx="2089150" cy="56800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8225" cy="5680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8EB1-18C4-4E8E-A924-0CF51081D13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71550" y="11033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33950" y="11033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B4B3-197E-414D-8835-4EA24A4B86B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9C2E-A73A-4873-B948-8021AD18D35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872D-8308-4335-81A9-81D0B24820A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E146-3683-4822-B845-F9BF8A1F55D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E093-7B0E-473C-B767-A4897AC72D3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A67F-FC97-4619-8830-36C62470EA7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103313"/>
            <a:ext cx="7772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971550" y="1028700"/>
            <a:ext cx="7996238" cy="0"/>
          </a:xfrm>
          <a:prstGeom prst="line">
            <a:avLst/>
          </a:prstGeom>
          <a:noFill/>
          <a:ln w="19050">
            <a:solidFill>
              <a:srgbClr val="00458A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b="1" dirty="0"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1030" name="Rectangle 14"/>
          <p:cNvSpPr>
            <a:spLocks noChangeArrowheads="1"/>
          </p:cNvSpPr>
          <p:nvPr userDrawn="1"/>
        </p:nvSpPr>
        <p:spPr bwMode="auto">
          <a:xfrm>
            <a:off x="1109663" y="265113"/>
            <a:ext cx="8262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l">
              <a:defRPr/>
            </a:pPr>
            <a:endParaRPr lang="de-DE" sz="1900" b="1" dirty="0">
              <a:solidFill>
                <a:schemeClr val="tx2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51563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7C56D5-7B11-4F97-9661-B8C9AD7A6DD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>
            <a:off x="0" y="6065838"/>
            <a:ext cx="9144000" cy="792162"/>
          </a:xfrm>
          <a:prstGeom prst="rect">
            <a:avLst/>
          </a:prstGeom>
          <a:gradFill rotWithShape="1">
            <a:gsLst>
              <a:gs pos="0">
                <a:srgbClr val="00458A"/>
              </a:gs>
              <a:gs pos="100000">
                <a:srgbClr val="1F5C98"/>
              </a:gs>
            </a:gsLst>
            <a:lin ang="5400000" scaled="1"/>
          </a:gra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/>
          <a:p>
            <a:pPr algn="l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b="1" dirty="0"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0" y="549275"/>
            <a:ext cx="6111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sz="1300" b="1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rPr>
              <a:t>Fondo Centrale di Garanzia per le PMI</a:t>
            </a:r>
          </a:p>
        </p:txBody>
      </p:sp>
      <p:pic>
        <p:nvPicPr>
          <p:cNvPr id="18" name="Immagine 17" descr="artigiancassa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11300" y="6219825"/>
            <a:ext cx="2093913" cy="3952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Immagine 18" descr="logo_mcc.jpg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388" y="6165850"/>
            <a:ext cx="1152525" cy="5032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Immagine 19" descr="mps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14925" y="6197600"/>
            <a:ext cx="1152525" cy="438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Immagine 20" descr="mediocredito_italiano.jpg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448425" y="6291263"/>
            <a:ext cx="2519363" cy="2524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Immagine 21" descr="icbpi.jpg"/>
          <p:cNvPicPr>
            <a:picLocks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784600" y="6272213"/>
            <a:ext cx="1150938" cy="288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6998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20838" indent="-271463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165350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6225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30797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35369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9941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974725" y="1268413"/>
            <a:ext cx="7773988" cy="0"/>
          </a:xfrm>
          <a:prstGeom prst="line">
            <a:avLst/>
          </a:prstGeom>
          <a:noFill/>
          <a:ln w="9525">
            <a:solidFill>
              <a:srgbClr val="00458A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b="1" dirty="0"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12" name="Rectangle 22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1">
            <a:gsLst>
              <a:gs pos="0">
                <a:srgbClr val="00458A"/>
              </a:gs>
              <a:gs pos="100000">
                <a:srgbClr val="1F5C98"/>
              </a:gs>
            </a:gsLst>
            <a:lin ang="5400000" scaled="1"/>
          </a:gra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/>
          <a:p>
            <a:pPr algn="l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b="1" dirty="0"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370013"/>
            <a:ext cx="7772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6085" name="Rectangle 4"/>
          <p:cNvSpPr>
            <a:spLocks noChangeArrowheads="1"/>
          </p:cNvSpPr>
          <p:nvPr userDrawn="1"/>
        </p:nvSpPr>
        <p:spPr bwMode="auto">
          <a:xfrm rot="-5400000">
            <a:off x="-2424906" y="3585369"/>
            <a:ext cx="5573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68288" indent="-268288" algn="just">
              <a:buClr>
                <a:srgbClr val="00458A"/>
              </a:buClr>
              <a:buFont typeface="Webdings" pitchFamily="18" charset="2"/>
              <a:buNone/>
              <a:tabLst>
                <a:tab pos="901700" algn="l"/>
              </a:tabLst>
              <a:defRPr/>
            </a:pPr>
            <a:r>
              <a:rPr lang="it-IT" sz="2400">
                <a:solidFill>
                  <a:schemeClr val="bg1"/>
                </a:solidFill>
              </a:rPr>
              <a:t>Fondo di Garanzia per le PMI L. 662/96  </a:t>
            </a:r>
            <a:endParaRPr lang="de-DE" sz="2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Osaka"/>
          <a:cs typeface="Osaka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6998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20838" indent="-271463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165350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6225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30797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35369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9941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971550" y="404813"/>
            <a:ext cx="7772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l"/>
            <a:r>
              <a:rPr lang="en-US" sz="2300" b="1">
                <a:solidFill>
                  <a:srgbClr val="00458A"/>
                </a:solidFill>
              </a:rPr>
              <a:t>Il Fondo di Garanzia per le PMI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27088" y="4797425"/>
            <a:ext cx="81549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158" rIns="0" bIns="45158" anchor="ctr"/>
          <a:lstStyle/>
          <a:p>
            <a:pPr algn="l" defTabSz="892175">
              <a:spcBef>
                <a:spcPct val="20000"/>
              </a:spcBef>
              <a:buClr>
                <a:srgbClr val="00458A"/>
              </a:buClr>
              <a:buFont typeface="Webdings" pitchFamily="18" charset="2"/>
              <a:buNone/>
            </a:pPr>
            <a:r>
              <a:rPr lang="en-US" sz="1200" b="1">
                <a:solidFill>
                  <a:srgbClr val="00458A"/>
                </a:solidFill>
              </a:rPr>
              <a:t>RTI Servizio Assistenza alla Clientela</a:t>
            </a:r>
          </a:p>
          <a:p>
            <a:pPr algn="l" defTabSz="892175">
              <a:spcBef>
                <a:spcPct val="20000"/>
              </a:spcBef>
              <a:buClr>
                <a:srgbClr val="00458A"/>
              </a:buClr>
              <a:buFont typeface="Webdings" pitchFamily="18" charset="2"/>
              <a:buNone/>
            </a:pPr>
            <a:endParaRPr lang="en-US" sz="1200" b="1">
              <a:solidFill>
                <a:srgbClr val="00458A"/>
              </a:solidFill>
            </a:endParaRPr>
          </a:p>
        </p:txBody>
      </p:sp>
      <p:sp>
        <p:nvSpPr>
          <p:cNvPr id="3076" name="Titolo 1"/>
          <p:cNvSpPr>
            <a:spLocks/>
          </p:cNvSpPr>
          <p:nvPr/>
        </p:nvSpPr>
        <p:spPr bwMode="auto">
          <a:xfrm>
            <a:off x="827088" y="2060575"/>
            <a:ext cx="7772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l"/>
            <a:endParaRPr lang="it-IT" sz="2300" b="1">
              <a:solidFill>
                <a:srgbClr val="00458A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755650" y="3429000"/>
            <a:ext cx="77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l"/>
            <a:r>
              <a:rPr lang="it-IT" sz="1900" b="1">
                <a:solidFill>
                  <a:srgbClr val="00458A"/>
                </a:solidFill>
              </a:rPr>
              <a:t>Presentazione On line delle domande</a:t>
            </a:r>
            <a:br>
              <a:rPr lang="it-IT" sz="1900" b="1">
                <a:solidFill>
                  <a:srgbClr val="00458A"/>
                </a:solidFill>
              </a:rPr>
            </a:br>
            <a:r>
              <a:rPr lang="it-IT" sz="1900" b="1">
                <a:solidFill>
                  <a:srgbClr val="00458A"/>
                </a:solidFill>
              </a:rPr>
              <a:t>con Procedura Semplificata</a:t>
            </a:r>
            <a:endParaRPr lang="en-US" sz="1900" b="1">
              <a:solidFill>
                <a:srgbClr val="0045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36613"/>
            <a:ext cx="7921625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1 3"/>
          <p:cNvSpPr>
            <a:spLocks noChangeArrowheads="1"/>
          </p:cNvSpPr>
          <p:nvPr/>
        </p:nvSpPr>
        <p:spPr bwMode="auto">
          <a:xfrm>
            <a:off x="6804025" y="1952625"/>
            <a:ext cx="1577975" cy="1190625"/>
          </a:xfrm>
          <a:prstGeom prst="wedgeRectCallout">
            <a:avLst>
              <a:gd name="adj1" fmla="val -90542"/>
              <a:gd name="adj2" fmla="val 33500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 € mln.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NB: tale valore viene riportato nella tabella di 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scoring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in € 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mgl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292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Ai fini della valutazione viene considerato anche il fatturato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7921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metto 1 2"/>
          <p:cNvSpPr>
            <a:spLocks noChangeArrowheads="1"/>
          </p:cNvSpPr>
          <p:nvPr/>
        </p:nvSpPr>
        <p:spPr bwMode="auto">
          <a:xfrm>
            <a:off x="7321550" y="3213100"/>
            <a:ext cx="1571625" cy="936625"/>
          </a:xfrm>
          <a:prstGeom prst="wedgeRectCallout">
            <a:avLst>
              <a:gd name="adj1" fmla="val -79495"/>
              <a:gd name="adj2" fmla="val 49153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Viene utilizzato nel caso di operazioni &lt; 36 mesi</a:t>
            </a:r>
          </a:p>
        </p:txBody>
      </p:sp>
      <p:sp>
        <p:nvSpPr>
          <p:cNvPr id="5" name="Fumetto 1 4"/>
          <p:cNvSpPr>
            <a:spLocks noChangeArrowheads="1"/>
          </p:cNvSpPr>
          <p:nvPr/>
        </p:nvSpPr>
        <p:spPr bwMode="auto">
          <a:xfrm>
            <a:off x="850900" y="2060575"/>
            <a:ext cx="1273175" cy="1582738"/>
          </a:xfrm>
          <a:prstGeom prst="wedgeRectCallout">
            <a:avLst>
              <a:gd name="adj1" fmla="val 67208"/>
              <a:gd name="adj2" fmla="val 15685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È ammissibile qualunque operazione purché diretta all’attività d’impresa</a:t>
            </a:r>
          </a:p>
        </p:txBody>
      </p:sp>
      <p:sp>
        <p:nvSpPr>
          <p:cNvPr id="13317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Informazioni sull’operazione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7921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1 3"/>
          <p:cNvSpPr>
            <a:spLocks noChangeArrowheads="1"/>
          </p:cNvSpPr>
          <p:nvPr/>
        </p:nvSpPr>
        <p:spPr bwMode="auto">
          <a:xfrm>
            <a:off x="7524750" y="2559050"/>
            <a:ext cx="1223963" cy="1655763"/>
          </a:xfrm>
          <a:prstGeom prst="wedgeRectCallout">
            <a:avLst>
              <a:gd name="adj1" fmla="val -64787"/>
              <a:gd name="adj2" fmla="val 71218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Indicare nel box la Finalità dell’operazione nel caso di LIQUIDITA’</a:t>
            </a:r>
          </a:p>
        </p:txBody>
      </p:sp>
      <p:sp>
        <p:nvSpPr>
          <p:cNvPr id="14340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Informazioni aggiuntive sulla finalità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7921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Compilazione dati sul SOGGETTO FINANZIATORE</a:t>
            </a:r>
          </a:p>
        </p:txBody>
      </p:sp>
      <p:sp>
        <p:nvSpPr>
          <p:cNvPr id="15364" name="Fumetto 1 3"/>
          <p:cNvSpPr>
            <a:spLocks noChangeArrowheads="1"/>
          </p:cNvSpPr>
          <p:nvPr/>
        </p:nvSpPr>
        <p:spPr bwMode="auto">
          <a:xfrm>
            <a:off x="6948488" y="3709988"/>
            <a:ext cx="1368425" cy="1087437"/>
          </a:xfrm>
          <a:prstGeom prst="wedgeRectCallout">
            <a:avLst>
              <a:gd name="adj1" fmla="val -86657"/>
              <a:gd name="adj2" fmla="val 12921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Indicare le specifiche sull’operazione finanziaria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5325"/>
            <a:ext cx="7921625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1 3"/>
          <p:cNvSpPr>
            <a:spLocks noChangeArrowheads="1"/>
          </p:cNvSpPr>
          <p:nvPr/>
        </p:nvSpPr>
        <p:spPr bwMode="auto">
          <a:xfrm>
            <a:off x="846138" y="2997200"/>
            <a:ext cx="1133475" cy="687388"/>
          </a:xfrm>
          <a:prstGeom prst="wedgeRectCallout">
            <a:avLst>
              <a:gd name="adj1" fmla="val 77593"/>
              <a:gd name="adj2" fmla="val -34065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Regime «de 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minimis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sp>
        <p:nvSpPr>
          <p:cNvPr id="5" name="Fumetto 1 4"/>
          <p:cNvSpPr>
            <a:spLocks noChangeArrowheads="1"/>
          </p:cNvSpPr>
          <p:nvPr/>
        </p:nvSpPr>
        <p:spPr bwMode="auto">
          <a:xfrm>
            <a:off x="6181725" y="4149725"/>
            <a:ext cx="1414463" cy="647700"/>
          </a:xfrm>
          <a:prstGeom prst="wedgeRectCallout">
            <a:avLst>
              <a:gd name="adj1" fmla="val -75588"/>
              <a:gd name="adj2" fmla="val -23282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Tipologia di Controgaranzia</a:t>
            </a: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168400" y="5373688"/>
            <a:ext cx="7497763" cy="66675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Nel seguito della schermata vengono richieste specifiche a seconda del tipo di operazione scelta.</a:t>
            </a:r>
          </a:p>
        </p:txBody>
      </p:sp>
      <p:sp>
        <p:nvSpPr>
          <p:cNvPr id="16390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Compilazione dati sulla GARANZIA DEL SOGGETTO RICHIEDENTE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rrowheads="1"/>
          </p:cNvPicPr>
          <p:nvPr/>
        </p:nvPicPr>
        <p:blipFill>
          <a:blip r:embed="rId3"/>
          <a:srcRect b="10783"/>
          <a:stretch>
            <a:fillRect/>
          </a:stretch>
        </p:blipFill>
        <p:spPr bwMode="auto">
          <a:xfrm>
            <a:off x="971550" y="692150"/>
            <a:ext cx="7921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umetto 1 4"/>
          <p:cNvSpPr>
            <a:spLocks noChangeArrowheads="1"/>
          </p:cNvSpPr>
          <p:nvPr/>
        </p:nvSpPr>
        <p:spPr bwMode="auto">
          <a:xfrm>
            <a:off x="6653213" y="2420938"/>
            <a:ext cx="1414462" cy="647700"/>
          </a:xfrm>
          <a:prstGeom prst="wedgeRectCallout">
            <a:avLst>
              <a:gd name="adj1" fmla="val -110606"/>
              <a:gd name="adj2" fmla="val -24755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Specificare le condizioni dell’operazione</a:t>
            </a:r>
          </a:p>
        </p:txBody>
      </p:sp>
      <p:sp>
        <p:nvSpPr>
          <p:cNvPr id="17412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Esempio delle informazioni specifiche nel caso di consolidamento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3738"/>
            <a:ext cx="79216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Fumetto 1 2"/>
          <p:cNvSpPr>
            <a:spLocks noChangeArrowheads="1"/>
          </p:cNvSpPr>
          <p:nvPr/>
        </p:nvSpPr>
        <p:spPr bwMode="auto">
          <a:xfrm>
            <a:off x="5364163" y="2636838"/>
            <a:ext cx="2187575" cy="1511300"/>
          </a:xfrm>
          <a:prstGeom prst="wedgeRectCallout">
            <a:avLst>
              <a:gd name="adj1" fmla="val -78014"/>
              <a:gd name="adj2" fmla="val -46431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Non avere altre garanzie</a:t>
            </a:r>
          </a:p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 (reali, assicurative,bancarie)</a:t>
            </a:r>
          </a:p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è uno dei requisiti per presentare la domanda con la procedura semplificata</a:t>
            </a:r>
          </a:p>
        </p:txBody>
      </p:sp>
      <p:sp>
        <p:nvSpPr>
          <p:cNvPr id="18436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Informazioni specifiche SULLE ALTRE GARANZIE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79216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Fumetto 1 3"/>
          <p:cNvSpPr>
            <a:spLocks noChangeArrowheads="1"/>
          </p:cNvSpPr>
          <p:nvPr/>
        </p:nvSpPr>
        <p:spPr bwMode="auto">
          <a:xfrm>
            <a:off x="5392738" y="4652963"/>
            <a:ext cx="1627187" cy="882650"/>
          </a:xfrm>
          <a:prstGeom prst="wedgeRectCallout">
            <a:avLst>
              <a:gd name="adj1" fmla="val -61218"/>
              <a:gd name="adj2" fmla="val -68523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Occorre specificare il tipo di commissione e l’importo</a:t>
            </a:r>
          </a:p>
        </p:txBody>
      </p:sp>
      <p:sp>
        <p:nvSpPr>
          <p:cNvPr id="19460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Informazioni sulle commissioni dovute al Soggetto Richiedente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t="20445" b="11745"/>
          <a:stretch>
            <a:fillRect/>
          </a:stretch>
        </p:blipFill>
        <p:spPr bwMode="auto">
          <a:xfrm>
            <a:off x="974725" y="765175"/>
            <a:ext cx="79930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t="38329" r="4779" b="16228"/>
          <a:stretch>
            <a:fillRect/>
          </a:stretch>
        </p:blipFill>
        <p:spPr bwMode="auto">
          <a:xfrm>
            <a:off x="958850" y="4076700"/>
            <a:ext cx="76390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Fumetto 1 4"/>
          <p:cNvSpPr>
            <a:spLocks noChangeArrowheads="1"/>
          </p:cNvSpPr>
          <p:nvPr/>
        </p:nvSpPr>
        <p:spPr bwMode="auto">
          <a:xfrm>
            <a:off x="6148388" y="1268413"/>
            <a:ext cx="1414462" cy="1150937"/>
          </a:xfrm>
          <a:prstGeom prst="wedgeRectCallout">
            <a:avLst>
              <a:gd name="adj1" fmla="val -49440"/>
              <a:gd name="adj2" fmla="val -21449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Specificare le condizioni dell’operazione e le commissioni applicate</a:t>
            </a:r>
          </a:p>
        </p:txBody>
      </p:sp>
      <p:sp>
        <p:nvSpPr>
          <p:cNvPr id="20485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Informazioni sul tasso di interesse e le commissioni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8050"/>
            <a:ext cx="7921625" cy="540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7" name="Fumetto 1 3"/>
          <p:cNvSpPr>
            <a:spLocks noChangeArrowheads="1"/>
          </p:cNvSpPr>
          <p:nvPr/>
        </p:nvSpPr>
        <p:spPr bwMode="auto">
          <a:xfrm>
            <a:off x="7243763" y="5013325"/>
            <a:ext cx="1752600" cy="1439863"/>
          </a:xfrm>
          <a:prstGeom prst="wedgeRectCallout">
            <a:avLst>
              <a:gd name="adj1" fmla="val -64310"/>
              <a:gd name="adj2" fmla="val -63120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I dati sul fatturato, già inseriti nelle schermate precedenti, vengono riportati automaticamente </a:t>
            </a:r>
          </a:p>
        </p:txBody>
      </p:sp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La tabella per l’inserimento dei dati degli ultimi due bilanci, il modello per il calcolo dello scoring dipende dal settore di appartenenza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693738"/>
            <a:ext cx="790098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1 3"/>
          <p:cNvSpPr>
            <a:spLocks noChangeArrowheads="1"/>
          </p:cNvSpPr>
          <p:nvPr/>
        </p:nvSpPr>
        <p:spPr bwMode="auto">
          <a:xfrm>
            <a:off x="828675" y="4940300"/>
            <a:ext cx="647700" cy="576263"/>
          </a:xfrm>
          <a:prstGeom prst="wedgeRectCallout">
            <a:avLst>
              <a:gd name="adj1" fmla="val 76718"/>
              <a:gd name="adj2" fmla="val 15565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Clicca qui</a:t>
            </a:r>
          </a:p>
        </p:txBody>
      </p:sp>
      <p:sp>
        <p:nvSpPr>
          <p:cNvPr id="4100" name="CasellaDiTesto 3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Entra nel sito del Fondo di garanzia all’indirizzo </a:t>
            </a:r>
            <a:r>
              <a:rPr lang="it-IT" i="1" smtClean="0">
                <a:solidFill>
                  <a:srgbClr val="000066"/>
                </a:solidFill>
              </a:rPr>
              <a:t>www.fondidigaranzia.it</a:t>
            </a:r>
            <a:endParaRPr lang="it-IT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765175"/>
            <a:ext cx="7993063" cy="4476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Fumetto 1 3"/>
          <p:cNvSpPr>
            <a:spLocks noChangeArrowheads="1"/>
          </p:cNvSpPr>
          <p:nvPr/>
        </p:nvSpPr>
        <p:spPr bwMode="auto">
          <a:xfrm>
            <a:off x="6826250" y="4437063"/>
            <a:ext cx="2049463" cy="935037"/>
          </a:xfrm>
          <a:prstGeom prst="wedgeRectCallout">
            <a:avLst>
              <a:gd name="adj1" fmla="val -73856"/>
              <a:gd name="adj2" fmla="val 13495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Nella leggenda vengono chiariti i metodi di calcolo per le poste di bilancio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1038225" y="5661025"/>
            <a:ext cx="7780338" cy="641350"/>
          </a:xfrm>
          <a:prstGeom prst="rect">
            <a:avLst/>
          </a:prstGeom>
          <a:solidFill>
            <a:srgbClr val="4F81BD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Dando la conferma apparirà una schermata di “alert” dove viene indicata la fascia di valutazione ottenuta combinando i due livelli calcolati</a:t>
            </a:r>
          </a:p>
        </p:txBody>
      </p:sp>
      <p:sp>
        <p:nvSpPr>
          <p:cNvPr id="22533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L’esito dello scoring viene calcolato e visualizzato immediatamente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35038"/>
            <a:ext cx="7921625" cy="47259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Fumetto 1 3"/>
          <p:cNvSpPr>
            <a:spLocks noChangeArrowheads="1"/>
          </p:cNvSpPr>
          <p:nvPr/>
        </p:nvSpPr>
        <p:spPr bwMode="auto">
          <a:xfrm>
            <a:off x="6365875" y="5013325"/>
            <a:ext cx="1784350" cy="1439863"/>
          </a:xfrm>
          <a:prstGeom prst="wedgeRectCallout">
            <a:avLst>
              <a:gd name="adj1" fmla="val -71083"/>
              <a:gd name="adj2" fmla="val -63120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Dichiarazione sulla presenza dei requisiti per la procedura semplificata</a:t>
            </a:r>
          </a:p>
        </p:txBody>
      </p:sp>
      <p:sp>
        <p:nvSpPr>
          <p:cNvPr id="23556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Requisiti dell’operazione finanziaria e dell’impresa beneficiaria</a:t>
            </a:r>
          </a:p>
          <a:p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4875"/>
            <a:ext cx="7921625" cy="56197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9" name="Fumetto 1 3"/>
          <p:cNvSpPr>
            <a:spLocks noChangeArrowheads="1"/>
          </p:cNvSpPr>
          <p:nvPr/>
        </p:nvSpPr>
        <p:spPr bwMode="auto">
          <a:xfrm>
            <a:off x="1619250" y="3716338"/>
            <a:ext cx="1981200" cy="649287"/>
          </a:xfrm>
          <a:prstGeom prst="wedgeRectCallout">
            <a:avLst>
              <a:gd name="adj1" fmla="val -61458"/>
              <a:gd name="adj2" fmla="val 138995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Dichiarazione sugli aiuti in regime de minimis</a:t>
            </a:r>
          </a:p>
        </p:txBody>
      </p:sp>
      <p:sp>
        <p:nvSpPr>
          <p:cNvPr id="24580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>
                <a:solidFill>
                  <a:srgbClr val="000000"/>
                </a:solidFill>
              </a:rPr>
              <a:t>Compilazione del prospetto sugli aiuti concessi sotto la categoria “de minimis”</a:t>
            </a:r>
          </a:p>
          <a:p>
            <a:endParaRPr lang="it-IT">
              <a:solidFill>
                <a:srgbClr val="000000"/>
              </a:solidFill>
            </a:endParaRPr>
          </a:p>
          <a:p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81075"/>
            <a:ext cx="7921625" cy="5472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3" name="Fumetto 1 3"/>
          <p:cNvSpPr>
            <a:spLocks noChangeArrowheads="1"/>
          </p:cNvSpPr>
          <p:nvPr/>
        </p:nvSpPr>
        <p:spPr bwMode="auto">
          <a:xfrm>
            <a:off x="5546725" y="4508500"/>
            <a:ext cx="2454275" cy="1368425"/>
          </a:xfrm>
          <a:prstGeom prst="wedgeRectCallout">
            <a:avLst>
              <a:gd name="adj1" fmla="val -78204"/>
              <a:gd name="adj2" fmla="val -77148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Inserire nel box tutte le informazioni rilevanti ai fini della valutazione</a:t>
            </a:r>
          </a:p>
        </p:txBody>
      </p:sp>
      <p:sp>
        <p:nvSpPr>
          <p:cNvPr id="25604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>
                <a:solidFill>
                  <a:srgbClr val="000000"/>
                </a:solidFill>
              </a:rPr>
              <a:t>Box delle informazioni aggiuntive fondamentale per essere più trasparente circa quelle informazioni che meritano delle specifiche</a:t>
            </a:r>
          </a:p>
          <a:p>
            <a:endParaRPr lang="it-IT">
              <a:solidFill>
                <a:srgbClr val="000000"/>
              </a:solidFill>
            </a:endParaRPr>
          </a:p>
          <a:p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81075"/>
            <a:ext cx="7921625" cy="5472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7" name="Fumetto 1 3"/>
          <p:cNvSpPr>
            <a:spLocks noChangeArrowheads="1"/>
          </p:cNvSpPr>
          <p:nvPr/>
        </p:nvSpPr>
        <p:spPr bwMode="auto">
          <a:xfrm>
            <a:off x="1912938" y="3141663"/>
            <a:ext cx="3295650" cy="1439862"/>
          </a:xfrm>
          <a:prstGeom prst="wedgeRectCallout">
            <a:avLst>
              <a:gd name="adj1" fmla="val -14403"/>
              <a:gd name="adj2" fmla="val -95426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L’utente istruttore può caricare le pratiche, ma solo l’utente master le può “congelare” (invio della richiesta di garanzia) </a:t>
            </a:r>
          </a:p>
        </p:txBody>
      </p:sp>
      <p:sp>
        <p:nvSpPr>
          <p:cNvPr id="26628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it-IT" sz="1700">
                <a:solidFill>
                  <a:srgbClr val="000000"/>
                </a:solidFill>
              </a:rPr>
              <a:t>Con l’ultima schermata della procedura on line è terminato il processo di compilazione a questo punto è necessario trasmettere la domanda al Gestore </a:t>
            </a:r>
          </a:p>
        </p:txBody>
      </p:sp>
      <p:sp>
        <p:nvSpPr>
          <p:cNvPr id="26629" name="CasellaDiTesto 1"/>
          <p:cNvSpPr txBox="1">
            <a:spLocks noChangeArrowheads="1"/>
          </p:cNvSpPr>
          <p:nvPr/>
        </p:nvSpPr>
        <p:spPr bwMode="auto">
          <a:xfrm>
            <a:off x="971550" y="5499100"/>
            <a:ext cx="7921625" cy="66675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Calibri" pitchFamily="34" charset="0"/>
              </a:rPr>
              <a:t>Ricorda che nella Home della sezione dedicata alla procedura on line potrai sempre vedere le pratiche congelate e quelle in corso di lavorazione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79216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asellaDiTesto 3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 All’interno della sezione Fondo di garanzia è presente la procedura on line</a:t>
            </a:r>
            <a:endParaRPr lang="it-IT" i="1">
              <a:solidFill>
                <a:srgbClr val="000066"/>
              </a:solidFill>
            </a:endParaRPr>
          </a:p>
        </p:txBody>
      </p:sp>
      <p:sp>
        <p:nvSpPr>
          <p:cNvPr id="4" name="Fumetto 1 3"/>
          <p:cNvSpPr>
            <a:spLocks noChangeArrowheads="1"/>
          </p:cNvSpPr>
          <p:nvPr/>
        </p:nvSpPr>
        <p:spPr bwMode="auto">
          <a:xfrm>
            <a:off x="5724525" y="3500438"/>
            <a:ext cx="690563" cy="433387"/>
          </a:xfrm>
          <a:prstGeom prst="wedgeRectCallout">
            <a:avLst>
              <a:gd name="adj1" fmla="val -78505"/>
              <a:gd name="adj2" fmla="val 58426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Clicca qui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8050"/>
            <a:ext cx="79216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metto 1 2"/>
          <p:cNvSpPr>
            <a:spLocks noChangeArrowheads="1"/>
          </p:cNvSpPr>
          <p:nvPr/>
        </p:nvSpPr>
        <p:spPr bwMode="auto">
          <a:xfrm>
            <a:off x="2268538" y="4508500"/>
            <a:ext cx="798512" cy="431800"/>
          </a:xfrm>
          <a:prstGeom prst="wedgeRectCallout">
            <a:avLst>
              <a:gd name="adj1" fmla="val -83796"/>
              <a:gd name="adj2" fmla="val -53676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Clicca qui</a:t>
            </a:r>
          </a:p>
        </p:txBody>
      </p:sp>
      <p:sp>
        <p:nvSpPr>
          <p:cNvPr id="6148" name="CasellaDiTesto 3"/>
          <p:cNvSpPr txBox="1">
            <a:spLocks noChangeArrowheads="1"/>
          </p:cNvSpPr>
          <p:nvPr/>
        </p:nvSpPr>
        <p:spPr bwMode="auto">
          <a:xfrm>
            <a:off x="971550" y="188913"/>
            <a:ext cx="792162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Una volta entrato nella sezione “presentazione on line” una barra laterale indica tutte le azioni che si possono compiere nella pagina</a:t>
            </a:r>
            <a:endParaRPr lang="it-IT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8050"/>
            <a:ext cx="792162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metto 1 2"/>
          <p:cNvSpPr>
            <a:spLocks noChangeArrowheads="1"/>
          </p:cNvSpPr>
          <p:nvPr/>
        </p:nvSpPr>
        <p:spPr bwMode="auto">
          <a:xfrm>
            <a:off x="7469188" y="2286000"/>
            <a:ext cx="1460500" cy="1143000"/>
          </a:xfrm>
          <a:prstGeom prst="wedgeRectCallout">
            <a:avLst>
              <a:gd name="adj1" fmla="val -40333"/>
              <a:gd name="adj2" fmla="val 78815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Clicca qui e ricorda di confermare la tua risposta in ogni schermata</a:t>
            </a:r>
          </a:p>
        </p:txBody>
      </p:sp>
      <p:sp>
        <p:nvSpPr>
          <p:cNvPr id="7172" name="CasellaDiTesto 3"/>
          <p:cNvSpPr txBox="1">
            <a:spLocks noChangeArrowheads="1"/>
          </p:cNvSpPr>
          <p:nvPr/>
        </p:nvSpPr>
        <p:spPr bwMode="auto">
          <a:xfrm>
            <a:off x="971550" y="188913"/>
            <a:ext cx="792162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 Nella prima schermata della procedura viene richiesta la tipologia di   operazione</a:t>
            </a:r>
            <a:endParaRPr lang="it-IT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38188"/>
            <a:ext cx="7921625" cy="5786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Fumetto 1 2"/>
          <p:cNvSpPr>
            <a:spLocks noChangeArrowheads="1"/>
          </p:cNvSpPr>
          <p:nvPr/>
        </p:nvSpPr>
        <p:spPr bwMode="auto">
          <a:xfrm>
            <a:off x="6927850" y="3068638"/>
            <a:ext cx="812800" cy="576262"/>
          </a:xfrm>
          <a:prstGeom prst="wedgeRectCallout">
            <a:avLst>
              <a:gd name="adj1" fmla="val -101759"/>
              <a:gd name="adj2" fmla="val 40083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Clicca qui</a:t>
            </a:r>
          </a:p>
        </p:txBody>
      </p:sp>
      <p:sp>
        <p:nvSpPr>
          <p:cNvPr id="8196" name="CasellaDiTesto 3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Scegli il flag in base al tipo di procedura e di contabilità</a:t>
            </a:r>
            <a:endParaRPr lang="it-IT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20713"/>
            <a:ext cx="792162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metto 1 2"/>
          <p:cNvSpPr>
            <a:spLocks noChangeArrowheads="1"/>
          </p:cNvSpPr>
          <p:nvPr/>
        </p:nvSpPr>
        <p:spPr bwMode="auto">
          <a:xfrm>
            <a:off x="6594475" y="2565400"/>
            <a:ext cx="1719263" cy="1368425"/>
          </a:xfrm>
          <a:prstGeom prst="wedgeRectCallout">
            <a:avLst>
              <a:gd name="adj1" fmla="val -49727"/>
              <a:gd name="adj2" fmla="val -8157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Informazioni sul soggetto richiedente e sul soggetto beneficiario</a:t>
            </a:r>
          </a:p>
        </p:txBody>
      </p:sp>
      <p:sp>
        <p:nvSpPr>
          <p:cNvPr id="9220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3762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Inizia la compilazione vera e propria della domanda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8050"/>
            <a:ext cx="79216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Fumetto 1 2"/>
          <p:cNvSpPr>
            <a:spLocks noChangeArrowheads="1"/>
          </p:cNvSpPr>
          <p:nvPr/>
        </p:nvSpPr>
        <p:spPr bwMode="auto">
          <a:xfrm>
            <a:off x="5724525" y="3860800"/>
            <a:ext cx="1854200" cy="1568450"/>
          </a:xfrm>
          <a:prstGeom prst="wedgeRectCallout">
            <a:avLst>
              <a:gd name="adj1" fmla="val -110019"/>
              <a:gd name="adj2" fmla="val 26514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FFFFFF"/>
                </a:solidFill>
                <a:latin typeface="Calibri" pitchFamily="34" charset="0"/>
              </a:rPr>
              <a:t>Nel caso di inserimento di attività non ammissibili il sistema non permette di proseguire gli step successivi della domanda</a:t>
            </a:r>
          </a:p>
        </p:txBody>
      </p:sp>
      <p:sp>
        <p:nvSpPr>
          <p:cNvPr id="10244" name="CasellaDiTesto 3"/>
          <p:cNvSpPr txBox="1">
            <a:spLocks noChangeArrowheads="1"/>
          </p:cNvSpPr>
          <p:nvPr/>
        </p:nvSpPr>
        <p:spPr bwMode="auto">
          <a:xfrm>
            <a:off x="971550" y="188913"/>
            <a:ext cx="7921625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La maggior parte dei dati viene inserita mediante combo box che facilitano le scelte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28688"/>
            <a:ext cx="79216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metto 1 5"/>
          <p:cNvSpPr>
            <a:spLocks noChangeArrowheads="1"/>
          </p:cNvSpPr>
          <p:nvPr/>
        </p:nvSpPr>
        <p:spPr bwMode="auto">
          <a:xfrm>
            <a:off x="6696075" y="3357563"/>
            <a:ext cx="1908175" cy="1655762"/>
          </a:xfrm>
          <a:prstGeom prst="wedgeRectCallout">
            <a:avLst>
              <a:gd name="adj1" fmla="val -49795"/>
              <a:gd name="adj2" fmla="val -17269"/>
            </a:avLst>
          </a:prstGeom>
          <a:solidFill>
            <a:srgbClr val="4F81B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Info sulla sede legale e operativa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N.B. In Lazio e Toscana sono presentabili solo operazioni di controgaranzia </a:t>
            </a:r>
          </a:p>
        </p:txBody>
      </p:sp>
      <p:sp>
        <p:nvSpPr>
          <p:cNvPr id="11268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921625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La sede legale/operativa influisce sia sulle percentuali di copertura che sull’importo delle commissioni da versare al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niCredit Gro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0000CC"/>
      </a:accent2>
      <a:accent3>
        <a:srgbClr val="FFFFFF"/>
      </a:accent3>
      <a:accent4>
        <a:srgbClr val="000000"/>
      </a:accent4>
      <a:accent5>
        <a:srgbClr val="F0F0F0"/>
      </a:accent5>
      <a:accent6>
        <a:srgbClr val="0000B9"/>
      </a:accent6>
      <a:hlink>
        <a:srgbClr val="51A836"/>
      </a:hlink>
      <a:folHlink>
        <a:srgbClr val="00ACEE"/>
      </a:folHlink>
    </a:clrScheme>
    <a:fontScheme name="1_UniCredit Group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UniCredit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iCredit 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iCredit 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iCredit 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iCredit 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iCredit 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iCredit 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iCredit 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iCredit 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iCredit 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iCredit 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iCredit 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iCredit Grou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378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Credit Gro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0000CC"/>
      </a:accent2>
      <a:accent3>
        <a:srgbClr val="FFFFFF"/>
      </a:accent3>
      <a:accent4>
        <a:srgbClr val="000000"/>
      </a:accent4>
      <a:accent5>
        <a:srgbClr val="F0F0F0"/>
      </a:accent5>
      <a:accent6>
        <a:srgbClr val="0000B9"/>
      </a:accent6>
      <a:hlink>
        <a:srgbClr val="51A836"/>
      </a:hlink>
      <a:folHlink>
        <a:srgbClr val="00ACEE"/>
      </a:folHlink>
    </a:clrScheme>
    <a:fontScheme name="UniCredit Group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iCredit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378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620</Words>
  <Application>Microsoft Office PowerPoint</Application>
  <PresentationFormat>Presentazione su schermo (4:3)</PresentationFormat>
  <Paragraphs>106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1_UniCredit Group</vt:lpstr>
      <vt:lpstr>UniCredit Group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Artigiancassa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Lorenzini</dc:creator>
  <cp:lastModifiedBy>mcc</cp:lastModifiedBy>
  <cp:revision>40</cp:revision>
  <dcterms:created xsi:type="dcterms:W3CDTF">2013-02-04T08:18:41Z</dcterms:created>
  <dcterms:modified xsi:type="dcterms:W3CDTF">2013-02-20T14:39:14Z</dcterms:modified>
</cp:coreProperties>
</file>